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7"/>
  </p:notesMasterIdLst>
  <p:handoutMasterIdLst>
    <p:handoutMasterId r:id="rId48"/>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82" r:id="rId20"/>
    <p:sldId id="283" r:id="rId21"/>
    <p:sldId id="284" r:id="rId22"/>
    <p:sldId id="285" r:id="rId23"/>
    <p:sldId id="286" r:id="rId24"/>
    <p:sldId id="287" r:id="rId25"/>
    <p:sldId id="288" r:id="rId26"/>
    <p:sldId id="289" r:id="rId27"/>
    <p:sldId id="290" r:id="rId28"/>
    <p:sldId id="291" r:id="rId29"/>
    <p:sldId id="292" r:id="rId30"/>
    <p:sldId id="293" r:id="rId31"/>
    <p:sldId id="294" r:id="rId32"/>
    <p:sldId id="295" r:id="rId33"/>
    <p:sldId id="296" r:id="rId34"/>
    <p:sldId id="297" r:id="rId35"/>
    <p:sldId id="298" r:id="rId36"/>
    <p:sldId id="299" r:id="rId37"/>
    <p:sldId id="300" r:id="rId38"/>
    <p:sldId id="274" r:id="rId39"/>
    <p:sldId id="275" r:id="rId40"/>
    <p:sldId id="276" r:id="rId41"/>
    <p:sldId id="277" r:id="rId42"/>
    <p:sldId id="278" r:id="rId43"/>
    <p:sldId id="279" r:id="rId44"/>
    <p:sldId id="280" r:id="rId45"/>
    <p:sldId id="281" r:id="rId4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4591" autoAdjust="0"/>
  </p:normalViewPr>
  <p:slideViewPr>
    <p:cSldViewPr>
      <p:cViewPr>
        <p:scale>
          <a:sx n="63" d="100"/>
          <a:sy n="63" d="100"/>
        </p:scale>
        <p:origin x="-1782" y="7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17E80B1-0E73-4183-970B-BF855E897E90}" type="datetimeFigureOut">
              <a:rPr lang="en-CA" smtClean="0"/>
              <a:t>26/01/2015</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FAFCE11-A91A-46BB-8EF0-EB0426D59342}" type="slidenum">
              <a:rPr lang="en-CA" smtClean="0"/>
              <a:t>‹#›</a:t>
            </a:fld>
            <a:endParaRPr lang="en-CA"/>
          </a:p>
        </p:txBody>
      </p:sp>
    </p:spTree>
    <p:extLst>
      <p:ext uri="{BB962C8B-B14F-4D97-AF65-F5344CB8AC3E}">
        <p14:creationId xmlns:p14="http://schemas.microsoft.com/office/powerpoint/2010/main" val="3986194316"/>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2DFBEC2-E164-45C0-8472-14DF7B412F68}" type="datetimeFigureOut">
              <a:rPr lang="en-CA" smtClean="0"/>
              <a:t>26/01/2015</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E2D089C-8CD7-458A-A091-2555BFE8015B}" type="slidenum">
              <a:rPr lang="en-CA" smtClean="0"/>
              <a:t>‹#›</a:t>
            </a:fld>
            <a:endParaRPr lang="en-CA"/>
          </a:p>
        </p:txBody>
      </p:sp>
    </p:spTree>
    <p:extLst>
      <p:ext uri="{BB962C8B-B14F-4D97-AF65-F5344CB8AC3E}">
        <p14:creationId xmlns:p14="http://schemas.microsoft.com/office/powerpoint/2010/main" val="1660904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http://inclusiveeducation.ca/2014/02/27/together-were-better/</a:t>
            </a:r>
          </a:p>
          <a:p>
            <a:endParaRPr lang="en-CA" dirty="0" smtClean="0"/>
          </a:p>
          <a:p>
            <a:r>
              <a:rPr lang="en-CA" dirty="0" smtClean="0"/>
              <a:t>Community Living Ontario in Feb. 2014 contest “Together We’re Better”</a:t>
            </a:r>
          </a:p>
          <a:p>
            <a:endParaRPr lang="en-CA" dirty="0" smtClean="0"/>
          </a:p>
          <a:p>
            <a:r>
              <a:rPr lang="en-CA" dirty="0" smtClean="0"/>
              <a:t>Canadian Association for Community Living</a:t>
            </a:r>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3</a:t>
            </a:fld>
            <a:endParaRPr lang="en-CA"/>
          </a:p>
        </p:txBody>
      </p:sp>
    </p:spTree>
    <p:extLst>
      <p:ext uri="{BB962C8B-B14F-4D97-AF65-F5344CB8AC3E}">
        <p14:creationId xmlns:p14="http://schemas.microsoft.com/office/powerpoint/2010/main" val="31222043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Childhood</a:t>
            </a:r>
          </a:p>
          <a:p>
            <a:r>
              <a:rPr lang="en-CA" dirty="0" smtClean="0"/>
              <a:t>In childhood, specific deficits in verbal short-term memory become apparent. Speech development includes a longer period of phonological errors and more variability; as well as poorer intelligibility, which is associated in part with hearing status. Expressive language delays continue relative to comprehension and cognition. In terms of adaptive behaviour, individuals with Down syndrome show fewer behaviour problems than control groups with other cognitive disabilities. Problems that do occur, such as anxiety, depression, and withdrawal, may become more evident with increasing age.</a:t>
            </a:r>
          </a:p>
          <a:p>
            <a:endParaRPr lang="en-CA" dirty="0" smtClean="0"/>
          </a:p>
        </p:txBody>
      </p:sp>
      <p:sp>
        <p:nvSpPr>
          <p:cNvPr id="4" name="Slide Number Placeholder 3"/>
          <p:cNvSpPr>
            <a:spLocks noGrp="1"/>
          </p:cNvSpPr>
          <p:nvPr>
            <p:ph type="sldNum" sz="quarter" idx="10"/>
          </p:nvPr>
        </p:nvSpPr>
        <p:spPr/>
        <p:txBody>
          <a:bodyPr/>
          <a:lstStyle/>
          <a:p>
            <a:fld id="{8E2D089C-8CD7-458A-A091-2555BFE8015B}" type="slidenum">
              <a:rPr lang="en-CA" smtClean="0"/>
              <a:t>14</a:t>
            </a:fld>
            <a:endParaRPr lang="en-CA"/>
          </a:p>
        </p:txBody>
      </p:sp>
    </p:spTree>
    <p:extLst>
      <p:ext uri="{BB962C8B-B14F-4D97-AF65-F5344CB8AC3E}">
        <p14:creationId xmlns:p14="http://schemas.microsoft.com/office/powerpoint/2010/main" val="23369466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Adolescence</a:t>
            </a:r>
          </a:p>
          <a:p>
            <a:endParaRPr lang="en-CA" dirty="0" smtClean="0"/>
          </a:p>
          <a:p>
            <a:r>
              <a:rPr lang="en-CA" dirty="0" smtClean="0"/>
              <a:t>In adolescence, the specific deficits in verbal short-term memory continue, and specific working memory deficits become evident as individuals are able to do the tasks that reveal them, such as backward digit recall. Further, tasks of spatial cognition that involve delayed recall and reconstruction of visual sequences, as in the Bead Memory subtest of the Stanford-</a:t>
            </a:r>
            <a:r>
              <a:rPr lang="en-CA" dirty="0" err="1" smtClean="0"/>
              <a:t>Binet</a:t>
            </a:r>
            <a:r>
              <a:rPr lang="en-CA" dirty="0" smtClean="0"/>
              <a:t> (Thorndike, Hagen &amp; Sattler, 1986), become selectively harder than tasks requiring visual analysis and reproduction of spatial models, as in the Pattern Analysis subtest of the Stanford-</a:t>
            </a:r>
            <a:r>
              <a:rPr lang="en-CA" dirty="0" err="1" smtClean="0"/>
              <a:t>Binet</a:t>
            </a:r>
            <a:r>
              <a:rPr lang="en-CA" dirty="0" smtClean="0"/>
              <a:t>. Thus a problem arises in matching the group cognitively, as one might want to do in comparisons with other syndromes. A match made on the basis of Pattern Analysis, in adolescence, would lead to a mismatch on the basis of Bead Memory; and, of course, to the extent that cognitive tasks relied on working memory and verbal memory, additional mismatch could arise.</a:t>
            </a:r>
          </a:p>
          <a:p>
            <a:endParaRPr lang="en-CA" dirty="0" smtClean="0"/>
          </a:p>
          <a:p>
            <a:r>
              <a:rPr lang="en-CA" dirty="0" smtClean="0"/>
              <a:t>In speech, more variability in fundamental frequency, rate control, and placement of sentential stress is seen. Intelligibility, in our studies, improves with chronological age and hearing status (Chapman et al., 2000). In expressive language, narrative language syntax and vocabulary continues to be delayed relative to cognition, with the deficit in syntax greater than the deficit in the lexicon (Chapman, </a:t>
            </a:r>
            <a:r>
              <a:rPr lang="en-CA" dirty="0" err="1" smtClean="0"/>
              <a:t>Seung</a:t>
            </a:r>
            <a:r>
              <a:rPr lang="en-CA" dirty="0" smtClean="0"/>
              <a:t>, Schwarz &amp; Kay-Raining Bird, 1998). Comprehension of words is typically more advanced than cognitive level would predict, however, and better than syntax comprehension (Chapman, Schwartz &amp; Kay-Raining Bird, 1991). We've interpreted this difference to reflect the greater life experience, and opportunities for vocabulary learning, in the group with Down syndrome. Syntax comprehension, in contrast, begins to lag behind nonverbal cognition, when the mean of the two Stanford-</a:t>
            </a:r>
            <a:r>
              <a:rPr lang="en-CA" dirty="0" err="1" smtClean="0"/>
              <a:t>Binet</a:t>
            </a:r>
            <a:r>
              <a:rPr lang="en-CA" dirty="0" smtClean="0"/>
              <a:t> subtests is used as an index of cognition (Chapman et al., 1991).</a:t>
            </a:r>
          </a:p>
          <a:p>
            <a:endParaRPr lang="en-CA" dirty="0" smtClean="0"/>
          </a:p>
          <a:p>
            <a:endParaRPr lang="en-CA" dirty="0" smtClean="0"/>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15</a:t>
            </a:fld>
            <a:endParaRPr lang="en-CA"/>
          </a:p>
        </p:txBody>
      </p:sp>
    </p:spTree>
    <p:extLst>
      <p:ext uri="{BB962C8B-B14F-4D97-AF65-F5344CB8AC3E}">
        <p14:creationId xmlns:p14="http://schemas.microsoft.com/office/powerpoint/2010/main" val="35122212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smtClean="0"/>
              <a:t>http://www.dsrf.org/programs-&amp;-resources/our-videos/</a:t>
            </a:r>
          </a:p>
          <a:p>
            <a:endParaRPr lang="es-ES" dirty="0" smtClean="0"/>
          </a:p>
          <a:p>
            <a:r>
              <a:rPr lang="es-ES" dirty="0" err="1" smtClean="0"/>
              <a:t>Watch</a:t>
            </a:r>
            <a:r>
              <a:rPr lang="es-ES" dirty="0" smtClean="0"/>
              <a:t> videos</a:t>
            </a:r>
          </a:p>
          <a:p>
            <a:endParaRPr lang="es-ES" dirty="0" smtClean="0"/>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16</a:t>
            </a:fld>
            <a:endParaRPr lang="en-CA"/>
          </a:p>
        </p:txBody>
      </p:sp>
    </p:spTree>
    <p:extLst>
      <p:ext uri="{BB962C8B-B14F-4D97-AF65-F5344CB8AC3E}">
        <p14:creationId xmlns:p14="http://schemas.microsoft.com/office/powerpoint/2010/main" val="791646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Social development includes social interactive skills with children and adults, social understanding and empathy, friendships, play and leisure skills, personal and social independence and socially appropriate behaviour. Each of these areas of development is discussed, drawing on the available research literature. </a:t>
            </a:r>
          </a:p>
          <a:p>
            <a:endParaRPr lang="en-CA" dirty="0" smtClean="0"/>
          </a:p>
          <a:p>
            <a:r>
              <a:rPr lang="en-CA" dirty="0" smtClean="0"/>
              <a:t>Social understanding, empathy and social interactive skills are strengths for children and adults with Down syndrome, which can be built on throughout life to enhance their social inclusion and quality of life. The opportunity to establish friendships may be affected by social independence and by speech and language and cognitive delay.</a:t>
            </a:r>
          </a:p>
          <a:p>
            <a:endParaRPr lang="en-CA" dirty="0" smtClean="0"/>
          </a:p>
          <a:p>
            <a:r>
              <a:rPr lang="en-CA" dirty="0" smtClean="0"/>
              <a:t> Parents and teachers need to think about ways of increasing the friendship opportunities of children during primary school and teenage years. The importance of friendships with both typically developing peers and peers with similar disabilities is stressed, as is the need to develop play, leisure and independence skills. Most children and teenagers with Down syndrome have age-appropriate social behaviour, but some children do develop difficult behaviours which cause family stress and affect social and educational inclusion. Information on the types of behaviour which may cause concern is included and attention is drawn to the high incidence of sleep difficulties as they influence day time behaviour. Strategies for encouraging age-appropriate behaviour are discussed and ways of preventing and changing difficult behaviours are outlined.</a:t>
            </a:r>
          </a:p>
          <a:p>
            <a:endParaRPr lang="en-CA" dirty="0" smtClean="0"/>
          </a:p>
          <a:p>
            <a:r>
              <a:rPr lang="en-CA" dirty="0" smtClean="0"/>
              <a:t>For children and adults with Down syndrome, social understanding is usually a strength, beginning in infancy. Many of the cues which indicate how someone is feeling are non-verbal, for example, tone of voice, facial expression and body posture, so that even when a child or adult does not understand all the spoken language being used in a social situation they are still able to pick up the main messages about feelings and behave in an appropriate way, despite the delays in their development of spoken language skills. This has led a number of authors to emphasise the good social skills, empathy and social competence of most children and adults with Down syndrome. [1-9] They tend to have better social understanding and social behaviour than other children with similar levels of cognitive and communication delay[10-14] and this can help them to be successful in community activities and in inclusive education. However, in the authors' experience, good social understanding of the behaviour of others can also enable children with Down syndrome to be skilled at being naughty as they know exactly how to provoke the reactions they want! We will return to this issue in the section on behaviour below.</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17</a:t>
            </a:fld>
            <a:endParaRPr lang="en-CA"/>
          </a:p>
        </p:txBody>
      </p:sp>
    </p:spTree>
    <p:extLst>
      <p:ext uri="{BB962C8B-B14F-4D97-AF65-F5344CB8AC3E}">
        <p14:creationId xmlns:p14="http://schemas.microsoft.com/office/powerpoint/2010/main" val="23563378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Children's behaviour and social development is influenced by temperament and personality. Some children are anxious in temperament, others placid and calm. Some children are outgoing and sociable, others are shy and find it less easy to make friends. </a:t>
            </a:r>
          </a:p>
          <a:p>
            <a:endParaRPr lang="en-CA" dirty="0" smtClean="0"/>
          </a:p>
          <a:p>
            <a:r>
              <a:rPr lang="en-CA" dirty="0" smtClean="0"/>
              <a:t>Research studies indicate that the range of temperamental and personality characteristics among children with Down syndrome is the same as the range observed in typically developing children. There is little evidence to support the stereotype which suggests that all children with Down syndrome are invariably placid and happy. [3,4,16,19-22]</a:t>
            </a:r>
          </a:p>
          <a:p>
            <a:endParaRPr lang="en-CA" dirty="0" smtClean="0"/>
          </a:p>
          <a:p>
            <a:r>
              <a:rPr lang="en-CA" dirty="0" smtClean="0"/>
              <a:t>Temperament is used to describe the basic behavioural style of children.[23] It is characterised in infants by collecting information on their activity level, regularity in biological functions such as hunger, sleep and bowel movements, readiness to accept new people and new situations, adaptability to changes in routine, sensitivity to noise, bright lights and other stimuli, whether a child's mood leans towards cheerfulness or unhappiness most of the time, intensity of responses, distractibility and degree of persistence. Based on these characteristics, different types of temperament have been identified by researchers studying typically developing infants and young children, including 'easy', 'difficult', 'slow to warm', and 'intermediate'.[23-25] Studies of children with Down syndrome indicate that the proportion of children classified in each type is similar to the proportions for typically developing children. For example, in a study of 12-36 month old infants with Down syndrome, 42% were classified as 'easy', 16% as difficult, 13% as 'slow to warm', and 29% as 'intermediate'.[26] This compares with a study of typically developing infants in which 38% were classified as 'easy', 12% as 'difficult', 6% as 'slow to warm' and 44% as 'intermediate'. [27]</a:t>
            </a:r>
          </a:p>
          <a:p>
            <a:endParaRPr lang="en-CA" dirty="0" smtClean="0"/>
          </a:p>
          <a:p>
            <a:endParaRPr lang="en-CA" dirty="0" smtClean="0"/>
          </a:p>
          <a:p>
            <a:r>
              <a:rPr lang="en-CA" dirty="0" smtClean="0"/>
              <a:t>These figures illustrate that the range of temperaments seen in the infants with Down syndrome was the same as the range seen in the typically developing children. The figures also illustrate the range of individual differences in the temperaments of the infants with Down syndrome, making clear that the stereotypes which suggest that all the children are the same are not supported by the evidence. This information also indicates that, like typically developing children, some children with Down syndrome will be more difficult to manage than others and that some will have more social difficulties than others, as a result of temperamental differences.</a:t>
            </a:r>
          </a:p>
          <a:p>
            <a:endParaRPr lang="en-CA" dirty="0" smtClean="0"/>
          </a:p>
          <a:p>
            <a:r>
              <a:rPr lang="en-CA" dirty="0" smtClean="0"/>
              <a:t>Some children and teenagers with Down syndrome, like other children, will have additional difficulties such as autism spectrum disorders (ASD), attention deficit hyperactivity disorders (ADHD), obsessional compulsive disorders (OCD), anxiety or depression, which should be diagnosed and treated appropriately. Any of these additional difficulties will affect their social functioning.</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18</a:t>
            </a:fld>
            <a:endParaRPr lang="en-CA"/>
          </a:p>
        </p:txBody>
      </p:sp>
    </p:spTree>
    <p:extLst>
      <p:ext uri="{BB962C8B-B14F-4D97-AF65-F5344CB8AC3E}">
        <p14:creationId xmlns:p14="http://schemas.microsoft.com/office/powerpoint/2010/main" val="4692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although many people with Down syndrome can be very friendly, they experience all emotions from happiness, to sadness, to anger. </a:t>
            </a:r>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19</a:t>
            </a:fld>
            <a:endParaRPr lang="en-CA"/>
          </a:p>
        </p:txBody>
      </p:sp>
    </p:spTree>
    <p:extLst>
      <p:ext uri="{BB962C8B-B14F-4D97-AF65-F5344CB8AC3E}">
        <p14:creationId xmlns:p14="http://schemas.microsoft.com/office/powerpoint/2010/main" val="19700231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err="1" smtClean="0"/>
              <a:t>oCCUpaTIonaL</a:t>
            </a:r>
            <a:r>
              <a:rPr lang="en-CA" dirty="0" smtClean="0"/>
              <a:t> </a:t>
            </a:r>
            <a:r>
              <a:rPr lang="en-CA" dirty="0" err="1" smtClean="0"/>
              <a:t>TherapIsT</a:t>
            </a:r>
            <a:r>
              <a:rPr lang="en-CA" dirty="0" smtClean="0"/>
              <a:t> (</a:t>
            </a:r>
            <a:r>
              <a:rPr lang="en-CA" dirty="0" err="1" smtClean="0"/>
              <a:t>oT</a:t>
            </a:r>
            <a:r>
              <a:rPr lang="en-CA" dirty="0" smtClean="0"/>
              <a:t>) Occupational </a:t>
            </a:r>
            <a:r>
              <a:rPr lang="en-CA" dirty="0" err="1" smtClean="0"/>
              <a:t>Th</a:t>
            </a:r>
            <a:r>
              <a:rPr lang="en-CA" dirty="0" smtClean="0"/>
              <a:t> </a:t>
            </a:r>
            <a:r>
              <a:rPr lang="en-CA" dirty="0" err="1" smtClean="0"/>
              <a:t>erapists</a:t>
            </a:r>
            <a:r>
              <a:rPr lang="en-CA" dirty="0" smtClean="0"/>
              <a:t> are health professionals that work with people with physical and/or mental health concerns to help them accomplish everyday tasks such as self-care, working, and enjoying leisure activities. Students with Down syndrome often see OTs to work on their fi ne motor development (for example, cutting, grasping, writing), visual perceptual skills, behaviour management, and independent living skills. Adapted from Society of Occupational </a:t>
            </a:r>
            <a:r>
              <a:rPr lang="en-CA" dirty="0" err="1" smtClean="0"/>
              <a:t>Th</a:t>
            </a:r>
            <a:r>
              <a:rPr lang="en-CA" dirty="0" smtClean="0"/>
              <a:t> </a:t>
            </a:r>
            <a:r>
              <a:rPr lang="en-CA" dirty="0" err="1" smtClean="0"/>
              <a:t>erapists</a:t>
            </a:r>
            <a:r>
              <a:rPr lang="en-CA" dirty="0" smtClean="0"/>
              <a:t> and Canada’s Occupational </a:t>
            </a:r>
            <a:r>
              <a:rPr lang="en-CA" dirty="0" err="1" smtClean="0"/>
              <a:t>Th</a:t>
            </a:r>
            <a:r>
              <a:rPr lang="en-CA" dirty="0" smtClean="0"/>
              <a:t> </a:t>
            </a:r>
            <a:r>
              <a:rPr lang="en-CA" dirty="0" err="1" smtClean="0"/>
              <a:t>erapy</a:t>
            </a:r>
            <a:r>
              <a:rPr lang="en-CA" dirty="0" smtClean="0"/>
              <a:t> Resource. www.saot.ca &amp; www.otworks.ca </a:t>
            </a:r>
            <a:r>
              <a:rPr lang="en-CA" dirty="0" err="1" smtClean="0"/>
              <a:t>speeCh-LanGUaGe</a:t>
            </a:r>
            <a:r>
              <a:rPr lang="en-CA" dirty="0" smtClean="0"/>
              <a:t> </a:t>
            </a:r>
            <a:r>
              <a:rPr lang="en-CA" dirty="0" err="1" smtClean="0"/>
              <a:t>paThoLoGIsT</a:t>
            </a:r>
            <a:r>
              <a:rPr lang="en-CA" dirty="0" smtClean="0"/>
              <a:t> (</a:t>
            </a:r>
            <a:r>
              <a:rPr lang="en-CA" dirty="0" err="1" smtClean="0"/>
              <a:t>sLp</a:t>
            </a:r>
            <a:r>
              <a:rPr lang="en-CA" dirty="0" smtClean="0"/>
              <a:t>) </a:t>
            </a:r>
          </a:p>
          <a:p>
            <a:endParaRPr lang="en-CA" dirty="0" smtClean="0"/>
          </a:p>
          <a:p>
            <a:r>
              <a:rPr lang="en-CA" dirty="0" smtClean="0"/>
              <a:t>Speech-Language Pathologists are professionals who identify, assess, evaluate, treat, manage, educate, and help prevent language, speech, voice, </a:t>
            </a:r>
            <a:r>
              <a:rPr lang="en-CA" dirty="0" err="1" smtClean="0"/>
              <a:t>fl</a:t>
            </a:r>
            <a:r>
              <a:rPr lang="en-CA" dirty="0" smtClean="0"/>
              <a:t> </a:t>
            </a:r>
            <a:r>
              <a:rPr lang="en-CA" dirty="0" err="1" smtClean="0"/>
              <a:t>uency</a:t>
            </a:r>
            <a:r>
              <a:rPr lang="en-CA" dirty="0" smtClean="0"/>
              <a:t>, and other related communication disorders. Students with Down syndrome often see SLPs to help stimulate their speech and language, help with swallowing and feeding issues, and any other communication issues that arise. Adapted from Canadian Association of Speech-Language Pathologists and Audiologists. www.caslpa.ca </a:t>
            </a:r>
          </a:p>
          <a:p>
            <a:endParaRPr lang="en-CA" dirty="0" smtClean="0"/>
          </a:p>
          <a:p>
            <a:r>
              <a:rPr lang="en-CA" dirty="0" err="1" smtClean="0"/>
              <a:t>soCIaL</a:t>
            </a:r>
            <a:r>
              <a:rPr lang="en-CA" dirty="0" smtClean="0"/>
              <a:t> worker Social workers are professionals who help individuals, families, groups, and communities enhance their well being. </a:t>
            </a:r>
            <a:r>
              <a:rPr lang="en-CA" dirty="0" err="1" smtClean="0"/>
              <a:t>Th</a:t>
            </a:r>
            <a:r>
              <a:rPr lang="en-CA" dirty="0" smtClean="0"/>
              <a:t> </a:t>
            </a:r>
            <a:r>
              <a:rPr lang="en-CA" dirty="0" err="1" smtClean="0"/>
              <a:t>ey</a:t>
            </a:r>
            <a:r>
              <a:rPr lang="en-CA" dirty="0" smtClean="0"/>
              <a:t> work in a variety of settings such as child welfare, agencies, schools, hospitals, and community services. A student with Down syndrome may see a social worker with their family for services such as counselling, behaviour management, and referrals to other service providers. Adapted from Canadian Association of Social Workers. www.casw-acts.ca</a:t>
            </a:r>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20</a:t>
            </a:fld>
            <a:endParaRPr lang="en-CA"/>
          </a:p>
        </p:txBody>
      </p:sp>
    </p:spTree>
    <p:extLst>
      <p:ext uri="{BB962C8B-B14F-4D97-AF65-F5344CB8AC3E}">
        <p14:creationId xmlns:p14="http://schemas.microsoft.com/office/powerpoint/2010/main" val="33090255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Benefits include: •Learning social skills from their peers •Learning interpersonal skills such as active listening, turn-taking, reading emotions, and leadership 	Improvements in the student’s speech, language, and communication •Increased likelihood of attending college or university •	Preparedness for meaningful employment after high school •Increased self-esteem and sense of belonging for all students •	Reduced stigma and misconceptions of individuals with disabilities through peer acceptance •	Learning age-appropriate behaviours •	Greater personal and professional satisfaction for teachers</a:t>
            </a:r>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21</a:t>
            </a:fld>
            <a:endParaRPr lang="en-CA"/>
          </a:p>
        </p:txBody>
      </p:sp>
    </p:spTree>
    <p:extLst>
      <p:ext uri="{BB962C8B-B14F-4D97-AF65-F5344CB8AC3E}">
        <p14:creationId xmlns:p14="http://schemas.microsoft.com/office/powerpoint/2010/main" val="23057121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Many of these adaptations are suitable for all students, but particularly for students with Down syndrome. •	Shorter desk/chair or an elevated foot rest •	Slanted desk top •	Laminated timetable •	Smaller, spring-loaded scissors •	Triangular pencil grip or larger pencils •	Visual aids •	Digital timer for transitioning activities •	A pillow or back rest for a student if he or she is unable to sit on the floor without support •	A calendar to plan and understand schedules and timelines •	Larger print and type so the student can easily read any materials</a:t>
            </a:r>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22</a:t>
            </a:fld>
            <a:endParaRPr lang="en-CA"/>
          </a:p>
        </p:txBody>
      </p:sp>
    </p:spTree>
    <p:extLst>
      <p:ext uri="{BB962C8B-B14F-4D97-AF65-F5344CB8AC3E}">
        <p14:creationId xmlns:p14="http://schemas.microsoft.com/office/powerpoint/2010/main" val="32794532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Cognition</a:t>
            </a:r>
          </a:p>
          <a:p>
            <a:endParaRPr lang="en-CA" dirty="0" smtClean="0"/>
          </a:p>
          <a:p>
            <a:r>
              <a:rPr lang="en-CA" dirty="0" smtClean="0"/>
              <a:t> Students with Down syndrome can </a:t>
            </a:r>
            <a:r>
              <a:rPr lang="en-CA" dirty="0" err="1" smtClean="0"/>
              <a:t>benefi</a:t>
            </a:r>
            <a:r>
              <a:rPr lang="en-CA" dirty="0" smtClean="0"/>
              <a:t> t from the multi-model approach both when learning and responding to material in the classroom. </a:t>
            </a:r>
            <a:r>
              <a:rPr lang="en-CA" dirty="0" err="1" smtClean="0"/>
              <a:t>Th</a:t>
            </a:r>
            <a:r>
              <a:rPr lang="en-CA" dirty="0" smtClean="0"/>
              <a:t> e visual and/or tactile approach at the student’s level has been shown to be of particular value to students with Down syndrome. Visual learners are able to envision things before they can write or talk about them.</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23</a:t>
            </a:fld>
            <a:endParaRPr lang="en-CA"/>
          </a:p>
        </p:txBody>
      </p:sp>
    </p:spTree>
    <p:extLst>
      <p:ext uri="{BB962C8B-B14F-4D97-AF65-F5344CB8AC3E}">
        <p14:creationId xmlns:p14="http://schemas.microsoft.com/office/powerpoint/2010/main" val="2710925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Disability originates before the age of 18.</a:t>
            </a:r>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4</a:t>
            </a:fld>
            <a:endParaRPr lang="en-CA"/>
          </a:p>
        </p:txBody>
      </p:sp>
    </p:spTree>
    <p:extLst>
      <p:ext uri="{BB962C8B-B14F-4D97-AF65-F5344CB8AC3E}">
        <p14:creationId xmlns:p14="http://schemas.microsoft.com/office/powerpoint/2010/main" val="36026175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Vision and hearing</a:t>
            </a:r>
          </a:p>
          <a:p>
            <a:endParaRPr lang="en-CA" dirty="0" smtClean="0"/>
          </a:p>
          <a:p>
            <a:r>
              <a:rPr lang="en-CA" dirty="0" smtClean="0"/>
              <a:t> Vision problems are common among individuals with Down syndrome. Students may wear glasses. Hearing loss is another prevalent medical issue that individuals with Down syndrome may face. Ruling out vision and hearing concerns is imperative to ensure maximal participation in the classroom. For more information about vision and hearing screening, see page 8. •	</a:t>
            </a:r>
          </a:p>
          <a:p>
            <a:endParaRPr lang="en-CA" dirty="0" smtClean="0"/>
          </a:p>
          <a:p>
            <a:r>
              <a:rPr lang="en-CA" dirty="0" smtClean="0"/>
              <a:t>If a student is resistant to wearing glasses, hearing aids, or FM devices, reinforce usage for short periods of time throughout the day with a goal of full day use •	If a student uses an augmentative alternative communication (AAC) system, ensure you know how the system works and teach peers about that system •	If the student uses sign language, learn basic signs and teach them to the class</a:t>
            </a:r>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24</a:t>
            </a:fld>
            <a:endParaRPr lang="en-CA"/>
          </a:p>
        </p:txBody>
      </p:sp>
    </p:spTree>
    <p:extLst>
      <p:ext uri="{BB962C8B-B14F-4D97-AF65-F5344CB8AC3E}">
        <p14:creationId xmlns:p14="http://schemas.microsoft.com/office/powerpoint/2010/main" val="21491322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sensory/motor Some students may have </a:t>
            </a:r>
            <a:r>
              <a:rPr lang="en-CA" dirty="0" err="1" smtClean="0"/>
              <a:t>diffi</a:t>
            </a:r>
            <a:r>
              <a:rPr lang="en-CA" dirty="0" smtClean="0"/>
              <a:t>  </a:t>
            </a:r>
            <a:r>
              <a:rPr lang="en-CA" dirty="0" err="1" smtClean="0"/>
              <a:t>culty</a:t>
            </a:r>
            <a:r>
              <a:rPr lang="en-CA" dirty="0" smtClean="0"/>
              <a:t> processing information from many sources at once, doing more than one thing at a time, or responding quickly in some situations. </a:t>
            </a:r>
            <a:r>
              <a:rPr lang="en-CA" dirty="0" err="1" smtClean="0"/>
              <a:t>Th</a:t>
            </a:r>
            <a:r>
              <a:rPr lang="en-CA" dirty="0" smtClean="0"/>
              <a:t> </a:t>
            </a:r>
            <a:r>
              <a:rPr lang="en-CA" dirty="0" err="1" smtClean="0"/>
              <a:t>ey</a:t>
            </a:r>
            <a:r>
              <a:rPr lang="en-CA" dirty="0" smtClean="0"/>
              <a:t> may shut down, become excited, or act out when their senses are not working together properly. Some students look “stubborn” when they are experiencing sensory or motor planning </a:t>
            </a:r>
            <a:r>
              <a:rPr lang="en-CA" dirty="0" err="1" smtClean="0"/>
              <a:t>diffi</a:t>
            </a:r>
            <a:r>
              <a:rPr lang="en-CA" dirty="0" smtClean="0"/>
              <a:t>  </a:t>
            </a:r>
            <a:r>
              <a:rPr lang="en-CA" dirty="0" err="1" smtClean="0"/>
              <a:t>culties</a:t>
            </a:r>
            <a:r>
              <a:rPr lang="en-CA" dirty="0" smtClean="0"/>
              <a:t>. •</a:t>
            </a:r>
          </a:p>
          <a:p>
            <a:endParaRPr lang="en-CA" dirty="0" smtClean="0"/>
          </a:p>
          <a:p>
            <a:r>
              <a:rPr lang="en-CA" dirty="0" smtClean="0"/>
              <a:t>Focus on using one sense at a time or completing one task at a time (for example, listening and taking notes at the same time) •	Noise, light, and activity may be distracting. Provide seating and create quiet spaces in your classroom that any student may use</a:t>
            </a:r>
          </a:p>
          <a:p>
            <a:r>
              <a:rPr lang="en-CA" dirty="0" smtClean="0"/>
              <a:t>Teaching students with Down syndrome</a:t>
            </a:r>
          </a:p>
          <a:p>
            <a:r>
              <a:rPr lang="en-CA" dirty="0" smtClean="0"/>
              <a:t>attitude is the most critical factor related to the success of a student with Down syndrome. If you think a student will succeed, he or she will. when a student is treated like a valued learner, he or she learns.</a:t>
            </a:r>
          </a:p>
          <a:p>
            <a:r>
              <a:rPr lang="en-CA" dirty="0" smtClean="0"/>
              <a:t>18</a:t>
            </a:r>
          </a:p>
          <a:p>
            <a:r>
              <a:rPr lang="en-CA" dirty="0" smtClean="0"/>
              <a:t>•	If a student reacts to some textures, acknowledge the sensitivity. Take a break, try again, or fi </a:t>
            </a:r>
            <a:r>
              <a:rPr lang="en-CA" dirty="0" err="1" smtClean="0"/>
              <a:t>nd</a:t>
            </a:r>
            <a:r>
              <a:rPr lang="en-CA" dirty="0" smtClean="0"/>
              <a:t> an alternative •	Uneven surfaces may be </a:t>
            </a:r>
            <a:r>
              <a:rPr lang="en-CA" dirty="0" err="1" smtClean="0"/>
              <a:t>diffi</a:t>
            </a:r>
            <a:r>
              <a:rPr lang="en-CA" dirty="0" smtClean="0"/>
              <a:t>  cult to navigate. Allow the student to practice walking on these surfaces •	Teach calming or alerting strategies based on student needs •	Encourage the student to sit with legs in front</a:t>
            </a:r>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25</a:t>
            </a:fld>
            <a:endParaRPr lang="en-CA"/>
          </a:p>
        </p:txBody>
      </p:sp>
    </p:spTree>
    <p:extLst>
      <p:ext uri="{BB962C8B-B14F-4D97-AF65-F5344CB8AC3E}">
        <p14:creationId xmlns:p14="http://schemas.microsoft.com/office/powerpoint/2010/main" val="4991420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Communication</a:t>
            </a:r>
          </a:p>
          <a:p>
            <a:endParaRPr lang="en-CA" dirty="0" smtClean="0"/>
          </a:p>
          <a:p>
            <a:r>
              <a:rPr lang="en-CA" dirty="0" smtClean="0"/>
              <a:t> Communication consists of receptive language (understanding and comprehending) and expressive language (speaking and telling). Many students with Down syndrome will understand notably more than they can express. </a:t>
            </a:r>
            <a:r>
              <a:rPr lang="en-CA" dirty="0" err="1" smtClean="0"/>
              <a:t>Th</a:t>
            </a:r>
            <a:r>
              <a:rPr lang="en-CA" dirty="0" smtClean="0"/>
              <a:t> e goal is to promote meaningful interaction within the classroom while teaching the student to communicate </a:t>
            </a:r>
            <a:r>
              <a:rPr lang="en-CA" dirty="0" err="1" smtClean="0"/>
              <a:t>eff</a:t>
            </a:r>
            <a:r>
              <a:rPr lang="en-CA" dirty="0" smtClean="0"/>
              <a:t> </a:t>
            </a:r>
            <a:r>
              <a:rPr lang="en-CA" dirty="0" err="1" smtClean="0"/>
              <a:t>ectively</a:t>
            </a:r>
            <a:r>
              <a:rPr lang="en-CA" dirty="0" smtClean="0"/>
              <a:t> in whatever way works for him or her. Allowing the student to speak for him or herself promotes speech and language skills as well as independence.</a:t>
            </a:r>
          </a:p>
        </p:txBody>
      </p:sp>
      <p:sp>
        <p:nvSpPr>
          <p:cNvPr id="4" name="Slide Number Placeholder 3"/>
          <p:cNvSpPr>
            <a:spLocks noGrp="1"/>
          </p:cNvSpPr>
          <p:nvPr>
            <p:ph type="sldNum" sz="quarter" idx="10"/>
          </p:nvPr>
        </p:nvSpPr>
        <p:spPr/>
        <p:txBody>
          <a:bodyPr/>
          <a:lstStyle/>
          <a:p>
            <a:fld id="{8E2D089C-8CD7-458A-A091-2555BFE8015B}" type="slidenum">
              <a:rPr lang="en-CA" smtClean="0"/>
              <a:t>26</a:t>
            </a:fld>
            <a:endParaRPr lang="en-CA"/>
          </a:p>
        </p:txBody>
      </p:sp>
    </p:spTree>
    <p:extLst>
      <p:ext uri="{BB962C8B-B14F-4D97-AF65-F5344CB8AC3E}">
        <p14:creationId xmlns:p14="http://schemas.microsoft.com/office/powerpoint/2010/main" val="37171594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Tips for communicating in the classroom include: •	Ensure eye contact is maintained before speaking to the student •	Get down to the students level before giving instructions; kneel beside his or her desk or sit in a smaller chair •	Allow the student 7-10 seconds to process spoken material before repeating instructions or questions •	Ask open-ended questions (how, why). Use prompts if needed. </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27</a:t>
            </a:fld>
            <a:endParaRPr lang="en-CA"/>
          </a:p>
        </p:txBody>
      </p:sp>
    </p:spTree>
    <p:extLst>
      <p:ext uri="{BB962C8B-B14F-4D97-AF65-F5344CB8AC3E}">
        <p14:creationId xmlns:p14="http://schemas.microsoft.com/office/powerpoint/2010/main" val="38162646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If the student demonstrates </a:t>
            </a:r>
            <a:r>
              <a:rPr lang="en-CA" dirty="0" err="1" smtClean="0"/>
              <a:t>diffi</a:t>
            </a:r>
            <a:r>
              <a:rPr lang="en-CA" dirty="0" smtClean="0"/>
              <a:t>  </a:t>
            </a:r>
            <a:r>
              <a:rPr lang="en-CA" dirty="0" err="1" smtClean="0"/>
              <a:t>culty</a:t>
            </a:r>
            <a:r>
              <a:rPr lang="en-CA" dirty="0" smtClean="0"/>
              <a:t> answering, help the student expand his or her response by asking closed-ended questions (what, where, who). Provide choices if necessary •	Prompt the student when needed by providing him or her with the beginning of the response (for example, “Where did the bus go?”—“</a:t>
            </a:r>
            <a:r>
              <a:rPr lang="en-CA" dirty="0" err="1" smtClean="0"/>
              <a:t>Th</a:t>
            </a:r>
            <a:r>
              <a:rPr lang="en-CA" dirty="0" smtClean="0"/>
              <a:t> e bus went…”) •	Request that the student “slow down” or “try again” if you cannot understand him or her ○ Do not interject or fi </a:t>
            </a:r>
            <a:r>
              <a:rPr lang="en-CA" dirty="0" err="1" smtClean="0"/>
              <a:t>nish</a:t>
            </a:r>
            <a:r>
              <a:rPr lang="en-CA" dirty="0" smtClean="0"/>
              <a:t> sentences for the student ○ Wait until the student is fi </a:t>
            </a:r>
            <a:r>
              <a:rPr lang="en-CA" dirty="0" err="1" smtClean="0"/>
              <a:t>nished</a:t>
            </a:r>
            <a:r>
              <a:rPr lang="en-CA" dirty="0" smtClean="0"/>
              <a:t> speaking before responding ○ Speak clearly back to the student ○ Acknowledge when you do not understand •	Encourage the student to use words to communicate whenever possible. When all other communication methods have been explored, ask the student to show you or act out what he or she is discussing</a:t>
            </a:r>
          </a:p>
          <a:p>
            <a:r>
              <a:rPr lang="en-CA" dirty="0" smtClean="0"/>
              <a:t>19</a:t>
            </a:r>
          </a:p>
          <a:p>
            <a:r>
              <a:rPr lang="en-CA" dirty="0" smtClean="0"/>
              <a:t>•	Use pictures, symbols, or signs to supplement verbal communication •	Model appropriate communication. Encourage others to communicate directly with the student, rather than through a teacher or an education assistant (EA) ○</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28</a:t>
            </a:fld>
            <a:endParaRPr lang="en-CA"/>
          </a:p>
        </p:txBody>
      </p:sp>
    </p:spTree>
    <p:extLst>
      <p:ext uri="{BB962C8B-B14F-4D97-AF65-F5344CB8AC3E}">
        <p14:creationId xmlns:p14="http://schemas.microsoft.com/office/powerpoint/2010/main" val="2868057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Educate others about any communication strategies the student is using. For example, if the student signs, teach signing, or if the student uses an augmentative alternative communication system, such as a high tech device, picture exchange communication system (PECS), or a communication board, show others how it works •	Ask the student’s parents about </a:t>
            </a:r>
            <a:r>
              <a:rPr lang="en-CA" dirty="0" err="1" smtClean="0"/>
              <a:t>eff</a:t>
            </a:r>
            <a:r>
              <a:rPr lang="en-CA" dirty="0" smtClean="0"/>
              <a:t> </a:t>
            </a:r>
            <a:r>
              <a:rPr lang="en-CA" dirty="0" err="1" smtClean="0"/>
              <a:t>ective</a:t>
            </a:r>
            <a:r>
              <a:rPr lang="en-CA" dirty="0" smtClean="0"/>
              <a:t> communication strategies used in the home—use these strategies in the classroom •	Encourage language development by modelling the student’s response back to him or her and expanding the utterance by using correct grammar and supplemental information ○ For example, “</a:t>
            </a:r>
            <a:r>
              <a:rPr lang="en-CA" dirty="0" err="1" smtClean="0"/>
              <a:t>Th</a:t>
            </a:r>
            <a:r>
              <a:rPr lang="en-CA" dirty="0" smtClean="0"/>
              <a:t> e cat go sleep”—“</a:t>
            </a:r>
            <a:r>
              <a:rPr lang="en-CA" dirty="0" err="1" smtClean="0"/>
              <a:t>Th</a:t>
            </a:r>
            <a:r>
              <a:rPr lang="en-CA" dirty="0" smtClean="0"/>
              <a:t> e cat is sleeping on the pillow.” •	Celebrate communication successes! </a:t>
            </a:r>
          </a:p>
          <a:p>
            <a:r>
              <a:rPr lang="en-CA" dirty="0" smtClean="0"/>
              <a:t>Talk with your school’s designated Speech-Language Pathologist to learn more about </a:t>
            </a:r>
            <a:r>
              <a:rPr lang="en-CA" dirty="0" err="1" smtClean="0"/>
              <a:t>eff</a:t>
            </a:r>
            <a:r>
              <a:rPr lang="en-CA" dirty="0" smtClean="0"/>
              <a:t> </a:t>
            </a:r>
            <a:r>
              <a:rPr lang="en-CA" dirty="0" err="1" smtClean="0"/>
              <a:t>ective</a:t>
            </a:r>
            <a:r>
              <a:rPr lang="en-CA" dirty="0" smtClean="0"/>
              <a:t> communication strategies in the classroom.</a:t>
            </a:r>
          </a:p>
          <a:p>
            <a:endParaRPr lang="en-CA" dirty="0" smtClean="0"/>
          </a:p>
          <a:p>
            <a:endParaRPr lang="en-CA" dirty="0" smtClean="0"/>
          </a:p>
          <a:p>
            <a:endParaRPr lang="en-CA" dirty="0" smtClean="0"/>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29</a:t>
            </a:fld>
            <a:endParaRPr lang="en-CA"/>
          </a:p>
        </p:txBody>
      </p:sp>
    </p:spTree>
    <p:extLst>
      <p:ext uri="{BB962C8B-B14F-4D97-AF65-F5344CB8AC3E}">
        <p14:creationId xmlns:p14="http://schemas.microsoft.com/office/powerpoint/2010/main" val="22429530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Teaching Concepts </a:t>
            </a:r>
          </a:p>
          <a:p>
            <a:endParaRPr lang="en-CA" dirty="0" smtClean="0"/>
          </a:p>
          <a:p>
            <a:r>
              <a:rPr lang="en-CA" dirty="0" smtClean="0"/>
              <a:t>Students with Down syndrome can learn the same subject matter as their peers, although they will likely learn at a slower pace. An educator can adapt teaching methods and concepts to foster learning in the classroom for all students, including those with Down syndrome. Using creative teaching methods can benefit all students. </a:t>
            </a:r>
          </a:p>
          <a:p>
            <a:endParaRPr lang="en-CA" dirty="0" smtClean="0"/>
          </a:p>
          <a:p>
            <a:r>
              <a:rPr lang="en-CA" dirty="0" smtClean="0"/>
              <a:t>Tips include: •	Use verbal cues: songs, rhymes, keywords, and repetitive phrases •	Use visual supports: visual schedules, photos, charts, color codes, objects, tabs, or diagrams •	Use language that the student understands; use shorter utterances and speak slowly, but not unnaturally •	Select reading materials at the student’s level of comprehension. Have the school librarian assist in selecting age-appropriate materials •	Assign homework that the student is familiar with—homework should be review and contain familiar material •	As with peers, reinforce completion of assignments and homework •	Use rubrics to evaluate individualized learning goals and expectations •	Expect the student to take tests and exams—modify the content, time, and assessment method •	If you are unsure of what to teach, provide the student with the same material as his or her peers—he or she may surprise you!</a:t>
            </a:r>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30</a:t>
            </a:fld>
            <a:endParaRPr lang="en-CA"/>
          </a:p>
        </p:txBody>
      </p:sp>
    </p:spTree>
    <p:extLst>
      <p:ext uri="{BB962C8B-B14F-4D97-AF65-F5344CB8AC3E}">
        <p14:creationId xmlns:p14="http://schemas.microsoft.com/office/powerpoint/2010/main" val="450823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routines Students with Down syndrome often succeed with routines. Disruption to routines at home or school can cause stress and lead to changes in attitude and behaviour. •	Establish routines and teach the student how to follow the routine; allow practice time and review •	Break tasks into small steps and define each step. Allow the student to take notes to help him or her remember these steps •	When possible, give the student advance warning when a change will occur in his or her routine •	Teach sequencing (first, second, third or first, middle, last) •	Practice skills in different settings with different people </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31</a:t>
            </a:fld>
            <a:endParaRPr lang="en-CA"/>
          </a:p>
        </p:txBody>
      </p:sp>
    </p:spTree>
    <p:extLst>
      <p:ext uri="{BB962C8B-B14F-4D97-AF65-F5344CB8AC3E}">
        <p14:creationId xmlns:p14="http://schemas.microsoft.com/office/powerpoint/2010/main" val="33440542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err="1" smtClean="0"/>
              <a:t>preVenTInG</a:t>
            </a:r>
            <a:r>
              <a:rPr lang="en-CA" dirty="0" smtClean="0"/>
              <a:t> </a:t>
            </a:r>
            <a:r>
              <a:rPr lang="en-CA" dirty="0" err="1" smtClean="0"/>
              <a:t>proBLems</a:t>
            </a:r>
            <a:r>
              <a:rPr lang="en-CA" dirty="0" smtClean="0"/>
              <a:t> •	Plan for transitions both within a subject area and between classes •	Teach the student how to work through distractions and noise rather than sending him or her out of the classroom •	A student may need time to respond; wait at least seven seconds then repeat the same instruction if necessary •	Look at what you want the student to do when giving directions •	Pair a preferred activity with a non-preferred activity •	Allow for repeated practice throughout the school day</a:t>
            </a:r>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32</a:t>
            </a:fld>
            <a:endParaRPr lang="en-CA"/>
          </a:p>
        </p:txBody>
      </p:sp>
    </p:spTree>
    <p:extLst>
      <p:ext uri="{BB962C8B-B14F-4D97-AF65-F5344CB8AC3E}">
        <p14:creationId xmlns:p14="http://schemas.microsoft.com/office/powerpoint/2010/main" val="21374729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err="1" smtClean="0"/>
              <a:t>faCTors</a:t>
            </a:r>
            <a:r>
              <a:rPr lang="en-CA" dirty="0" smtClean="0"/>
              <a:t> </a:t>
            </a:r>
            <a:r>
              <a:rPr lang="en-CA" dirty="0" err="1" smtClean="0"/>
              <a:t>ThaT</a:t>
            </a:r>
            <a:r>
              <a:rPr lang="en-CA" dirty="0" smtClean="0"/>
              <a:t> </a:t>
            </a:r>
            <a:r>
              <a:rPr lang="en-CA" dirty="0" err="1" smtClean="0"/>
              <a:t>affeCT</a:t>
            </a:r>
            <a:r>
              <a:rPr lang="en-CA" dirty="0" smtClean="0"/>
              <a:t> a </a:t>
            </a:r>
            <a:r>
              <a:rPr lang="en-CA" dirty="0" err="1" smtClean="0"/>
              <a:t>sTUDenT’s</a:t>
            </a:r>
            <a:r>
              <a:rPr lang="en-CA" dirty="0" smtClean="0"/>
              <a:t> </a:t>
            </a:r>
            <a:r>
              <a:rPr lang="en-CA" dirty="0" err="1" smtClean="0"/>
              <a:t>aBILITy</a:t>
            </a:r>
            <a:r>
              <a:rPr lang="en-CA" dirty="0" smtClean="0"/>
              <a:t> To </a:t>
            </a:r>
            <a:r>
              <a:rPr lang="en-CA" dirty="0" err="1" smtClean="0"/>
              <a:t>manaGe</a:t>
            </a:r>
            <a:r>
              <a:rPr lang="en-CA" dirty="0" smtClean="0"/>
              <a:t> </a:t>
            </a:r>
            <a:r>
              <a:rPr lang="en-CA" dirty="0" err="1" smtClean="0"/>
              <a:t>ChanGe</a:t>
            </a:r>
            <a:r>
              <a:rPr lang="en-CA" dirty="0" smtClean="0"/>
              <a:t> </a:t>
            </a:r>
          </a:p>
          <a:p>
            <a:endParaRPr lang="en-CA" dirty="0" smtClean="0"/>
          </a:p>
          <a:p>
            <a:r>
              <a:rPr lang="en-CA" dirty="0" smtClean="0"/>
              <a:t>Internal factors: 1. Perception of the situation: </a:t>
            </a:r>
            <a:r>
              <a:rPr lang="en-CA" dirty="0" err="1" smtClean="0"/>
              <a:t>Th</a:t>
            </a:r>
            <a:r>
              <a:rPr lang="en-CA" dirty="0" smtClean="0"/>
              <a:t> e student may perceive the change as harder, less pleasant, or less understandable. On the other hand, if the student sees the change as positive, he or she will have less </a:t>
            </a:r>
            <a:r>
              <a:rPr lang="en-CA" dirty="0" err="1" smtClean="0"/>
              <a:t>diffi</a:t>
            </a:r>
            <a:r>
              <a:rPr lang="en-CA" dirty="0" smtClean="0"/>
              <a:t>  </a:t>
            </a:r>
            <a:r>
              <a:rPr lang="en-CA" dirty="0" err="1" smtClean="0"/>
              <a:t>culty</a:t>
            </a:r>
            <a:r>
              <a:rPr lang="en-CA" dirty="0" smtClean="0"/>
              <a:t> cooperating with the change. </a:t>
            </a:r>
          </a:p>
          <a:p>
            <a:r>
              <a:rPr lang="en-CA" dirty="0" smtClean="0"/>
              <a:t>2. Motor planning: </a:t>
            </a:r>
            <a:r>
              <a:rPr lang="en-CA" dirty="0" err="1" smtClean="0"/>
              <a:t>Th</a:t>
            </a:r>
            <a:r>
              <a:rPr lang="en-CA" dirty="0" smtClean="0"/>
              <a:t> e student with Down syndrome may tend to need more time to process requests. If he or she is rushed, the student may not manage transitions successfully.</a:t>
            </a:r>
          </a:p>
          <a:p>
            <a:r>
              <a:rPr lang="en-CA" dirty="0" smtClean="0"/>
              <a:t> 3. Attention/fi </a:t>
            </a:r>
            <a:r>
              <a:rPr lang="en-CA" dirty="0" err="1" smtClean="0"/>
              <a:t>xation</a:t>
            </a:r>
            <a:r>
              <a:rPr lang="en-CA" dirty="0" smtClean="0"/>
              <a:t> on the task at hand: A student may not want to leave the task he or she is working on, especially if he or she is achieving success with the task. </a:t>
            </a:r>
          </a:p>
          <a:p>
            <a:r>
              <a:rPr lang="en-CA" dirty="0" smtClean="0"/>
              <a:t>4. Attention to the next task: </a:t>
            </a:r>
            <a:r>
              <a:rPr lang="en-CA" dirty="0" err="1" smtClean="0"/>
              <a:t>Th</a:t>
            </a:r>
            <a:r>
              <a:rPr lang="en-CA" dirty="0" smtClean="0"/>
              <a:t> e student may rush to the next task without properly fi </a:t>
            </a:r>
            <a:r>
              <a:rPr lang="en-CA" dirty="0" err="1" smtClean="0"/>
              <a:t>nishing</a:t>
            </a:r>
            <a:r>
              <a:rPr lang="en-CA" dirty="0" smtClean="0"/>
              <a:t> up the previous task. 5. Motivation: </a:t>
            </a:r>
            <a:r>
              <a:rPr lang="en-CA" dirty="0" err="1" smtClean="0"/>
              <a:t>Th</a:t>
            </a:r>
            <a:r>
              <a:rPr lang="en-CA" dirty="0" smtClean="0"/>
              <a:t> e student may not care about getting through the teacher’s schedule and may not understand why he or she is being asked to change tasks. </a:t>
            </a:r>
            <a:r>
              <a:rPr lang="en-CA" dirty="0" err="1" smtClean="0"/>
              <a:t>Th</a:t>
            </a:r>
            <a:r>
              <a:rPr lang="en-CA" dirty="0" smtClean="0"/>
              <a:t> e student may not want to cooperate because of a lack of understanding. </a:t>
            </a:r>
          </a:p>
          <a:p>
            <a:r>
              <a:rPr lang="en-CA" dirty="0" smtClean="0"/>
              <a:t>6. History of this situation: If the student has had </a:t>
            </a:r>
            <a:r>
              <a:rPr lang="en-CA" dirty="0" err="1" smtClean="0"/>
              <a:t>diffi</a:t>
            </a:r>
            <a:r>
              <a:rPr lang="en-CA" dirty="0" smtClean="0"/>
              <a:t>  </a:t>
            </a:r>
            <a:r>
              <a:rPr lang="en-CA" dirty="0" err="1" smtClean="0"/>
              <a:t>culty</a:t>
            </a:r>
            <a:r>
              <a:rPr lang="en-CA" dirty="0" smtClean="0"/>
              <a:t> in a certain class or task, he or she is less likely to cooperate with the transition to that task.</a:t>
            </a:r>
          </a:p>
          <a:p>
            <a:r>
              <a:rPr lang="en-CA" dirty="0" smtClean="0"/>
              <a:t> 7. Communication skills: Students with Down syndrome may have communication challenges that </a:t>
            </a:r>
            <a:r>
              <a:rPr lang="en-CA" dirty="0" err="1" smtClean="0"/>
              <a:t>aff</a:t>
            </a:r>
            <a:r>
              <a:rPr lang="en-CA" dirty="0" smtClean="0"/>
              <a:t> </a:t>
            </a:r>
            <a:r>
              <a:rPr lang="en-CA" dirty="0" err="1" smtClean="0"/>
              <a:t>ect</a:t>
            </a:r>
            <a:r>
              <a:rPr lang="en-CA" dirty="0" smtClean="0"/>
              <a:t> their ability to negotiate for more time or to ask for an explanation about why the change is happening. Often a refusal to cooperate is the student’s way of communicating that the transition is causing stress of some kind. </a:t>
            </a:r>
          </a:p>
          <a:p>
            <a:r>
              <a:rPr lang="en-CA" dirty="0" smtClean="0"/>
              <a:t>8. Health: </a:t>
            </a:r>
            <a:r>
              <a:rPr lang="en-CA" dirty="0" err="1" smtClean="0"/>
              <a:t>Th</a:t>
            </a:r>
            <a:r>
              <a:rPr lang="en-CA" dirty="0" smtClean="0"/>
              <a:t> e student may not be able to communicate that he or she is feeling ill and may be less cooperative with transitions. See page 8 for more on medical information.</a:t>
            </a:r>
          </a:p>
          <a:p>
            <a:r>
              <a:rPr lang="en-CA" dirty="0" smtClean="0"/>
              <a:t> 9. Sensory challenges: Some students who have sensory integration challenges will have </a:t>
            </a:r>
            <a:r>
              <a:rPr lang="en-CA" dirty="0" err="1" smtClean="0"/>
              <a:t>diffi</a:t>
            </a:r>
            <a:r>
              <a:rPr lang="en-CA" dirty="0" smtClean="0"/>
              <a:t>  </a:t>
            </a:r>
            <a:r>
              <a:rPr lang="en-CA" dirty="0" err="1" smtClean="0"/>
              <a:t>culty</a:t>
            </a:r>
            <a:r>
              <a:rPr lang="en-CA" dirty="0" smtClean="0"/>
              <a:t> with any change as they are using all of their energy to cope with sensory challenges. </a:t>
            </a:r>
            <a:r>
              <a:rPr lang="en-CA" dirty="0" err="1" smtClean="0"/>
              <a:t>Th</a:t>
            </a:r>
            <a:r>
              <a:rPr lang="en-CA" dirty="0" smtClean="0"/>
              <a:t> </a:t>
            </a:r>
            <a:r>
              <a:rPr lang="en-CA" dirty="0" err="1" smtClean="0"/>
              <a:t>ese</a:t>
            </a:r>
            <a:r>
              <a:rPr lang="en-CA" dirty="0" smtClean="0"/>
              <a:t> students may have </a:t>
            </a:r>
            <a:r>
              <a:rPr lang="en-CA" dirty="0" err="1" smtClean="0"/>
              <a:t>diffi</a:t>
            </a:r>
            <a:r>
              <a:rPr lang="en-CA" dirty="0" smtClean="0"/>
              <a:t>  </a:t>
            </a:r>
            <a:r>
              <a:rPr lang="en-CA" dirty="0" err="1" smtClean="0"/>
              <a:t>culty</a:t>
            </a:r>
            <a:r>
              <a:rPr lang="en-CA" dirty="0" smtClean="0"/>
              <a:t> with transitions until they feel less overwhelmed within the classroom. </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33</a:t>
            </a:fld>
            <a:endParaRPr lang="en-CA"/>
          </a:p>
        </p:txBody>
      </p:sp>
    </p:spTree>
    <p:extLst>
      <p:ext uri="{BB962C8B-B14F-4D97-AF65-F5344CB8AC3E}">
        <p14:creationId xmlns:p14="http://schemas.microsoft.com/office/powerpoint/2010/main" val="37744759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Conceptual</a:t>
            </a:r>
            <a:r>
              <a:rPr lang="en-CA" baseline="0" dirty="0" smtClean="0"/>
              <a:t> skills-language and literacy, money, time, number concepts, self-direction</a:t>
            </a:r>
          </a:p>
          <a:p>
            <a:r>
              <a:rPr lang="en-CA" baseline="0" dirty="0" smtClean="0"/>
              <a:t>Social skills-interpersonal skills, social responsibility, self-esteem, social problem solving, ability to follow rules</a:t>
            </a:r>
          </a:p>
          <a:p>
            <a:r>
              <a:rPr lang="en-CA" baseline="0" dirty="0" smtClean="0"/>
              <a:t>Practical skills-ADL-personal care, occupational skills, healthcare, travel, schedules, routines, safety, use of money, use of telephone</a:t>
            </a:r>
          </a:p>
          <a:p>
            <a:endParaRPr lang="en-CA" baseline="0" dirty="0" smtClean="0"/>
          </a:p>
          <a:p>
            <a:r>
              <a:rPr lang="en-CA" baseline="0" dirty="0" smtClean="0"/>
              <a:t>Factors-community environment, peers, culture, linguistic diversity, way people communicate and behave</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6</a:t>
            </a:fld>
            <a:endParaRPr lang="en-CA"/>
          </a:p>
        </p:txBody>
      </p:sp>
    </p:spTree>
    <p:extLst>
      <p:ext uri="{BB962C8B-B14F-4D97-AF65-F5344CB8AC3E}">
        <p14:creationId xmlns:p14="http://schemas.microsoft.com/office/powerpoint/2010/main" val="40278350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external factors: 1. Environment: Many students are affected by the noise and activity level in a classroom. 2. Who is requesting the change: Some students will respond to some people better than others; this includes all staff and peers. 3. How the request is made: If the student feels threatened or embarrassed with a request or does not understand a request, he or she may not respond. 4. Why the request is made: Some requests may come without warning and may not make sense to a student who is quite happy doing what he or she is currently doing. 5. What the task looks like: If the task looks hard, the student may not cooperate with the change. 6. Who else is doing the task: Some students may look around to see who else is doing the task. If the student feels singled out with the task, he or she may resist. </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34</a:t>
            </a:fld>
            <a:endParaRPr lang="en-CA"/>
          </a:p>
        </p:txBody>
      </p:sp>
    </p:spTree>
    <p:extLst>
      <p:ext uri="{BB962C8B-B14F-4D97-AF65-F5344CB8AC3E}">
        <p14:creationId xmlns:p14="http://schemas.microsoft.com/office/powerpoint/2010/main" val="623821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	</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35</a:t>
            </a:fld>
            <a:endParaRPr lang="en-CA"/>
          </a:p>
        </p:txBody>
      </p:sp>
    </p:spTree>
    <p:extLst>
      <p:ext uri="{BB962C8B-B14F-4D97-AF65-F5344CB8AC3E}">
        <p14:creationId xmlns:p14="http://schemas.microsoft.com/office/powerpoint/2010/main" val="34113325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Use words that the student understands and is familiar with. Have the student repeat instructions back to you to gauge understanding •	Break activities into sequential steps •	Double space paragraphs and use a minimum 12-14 point font size •	Use bullet points to outline pertinent information and chunk concepts and materials together •	Omit “purple prose” (i.e., filler/unnecessary words) •	Supplement written words with visual support such as photos, charts, tabs, diagrams, and/or colours, when appropriate •	Provide activities that relate to the ability and learning style of the student. This means reducing the level, length and/or difficulty of the task</a:t>
            </a:r>
          </a:p>
          <a:p>
            <a:endParaRPr lang="en-CA" dirty="0" smtClean="0"/>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36</a:t>
            </a:fld>
            <a:endParaRPr lang="en-CA"/>
          </a:p>
        </p:txBody>
      </p:sp>
    </p:spTree>
    <p:extLst>
      <p:ext uri="{BB962C8B-B14F-4D97-AF65-F5344CB8AC3E}">
        <p14:creationId xmlns:p14="http://schemas.microsoft.com/office/powerpoint/2010/main" val="14192754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Welcome the EA as part of the teaching team! You will be working closely together over the next several months. •	Meet with the EA during the fi </a:t>
            </a:r>
            <a:r>
              <a:rPr lang="en-CA" dirty="0" err="1" smtClean="0"/>
              <a:t>rst</a:t>
            </a:r>
            <a:r>
              <a:rPr lang="en-CA" dirty="0" smtClean="0"/>
              <a:t> week of school to clarify roles, boundaries, experience, and comfort level •	What do you know about this student? What does the EA know? Share your knowledge and experiences with each other—set the student up for success •	From day one, recommend the EA models communication and behaviour with the other students in the classroom •	</a:t>
            </a:r>
          </a:p>
          <a:p>
            <a:endParaRPr lang="en-CA" dirty="0" smtClean="0"/>
          </a:p>
          <a:p>
            <a:r>
              <a:rPr lang="en-CA" dirty="0" smtClean="0"/>
              <a:t>Remember: the EA should only be used as a support measure within the classroom, not the student’s primary educator or translator ○ If peers begin speaking to the EA about the student, rather than with the student, encourage the children to speak with the student •	To promote independence and reduce stigma, recommend that the EA not hover over the student in the classroom. </a:t>
            </a:r>
            <a:r>
              <a:rPr lang="en-CA" dirty="0" err="1" smtClean="0"/>
              <a:t>Th</a:t>
            </a:r>
            <a:r>
              <a:rPr lang="en-CA" dirty="0" smtClean="0"/>
              <a:t> e constant presence of the EA can hinder the development of genuine friendships •	Schedule the EA to divide his or her attention between direct student contact and general classroom or small group support to better promote generalization and carryover of skills. It is recommended that the EA facilitate classroom participation rather than focusing strictly on one-to- one intervention </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37</a:t>
            </a:fld>
            <a:endParaRPr lang="en-CA"/>
          </a:p>
        </p:txBody>
      </p:sp>
    </p:spTree>
    <p:extLst>
      <p:ext uri="{BB962C8B-B14F-4D97-AF65-F5344CB8AC3E}">
        <p14:creationId xmlns:p14="http://schemas.microsoft.com/office/powerpoint/2010/main" val="10778798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Williams syndrome (WS) is a genetic condition that is present at birth and can affect anyone.  It is characterized by medical problems, including cardiovascular disease, developmental delays, and learning disabilities.  These occur side by side with striking verbal abilities, highly social personalities and an affinity for music.</a:t>
            </a:r>
          </a:p>
          <a:p>
            <a:endParaRPr lang="en-CA" dirty="0" smtClean="0"/>
          </a:p>
          <a:p>
            <a:r>
              <a:rPr lang="en-CA" dirty="0" smtClean="0"/>
              <a:t>WS affects 1 in 10,000 people worldwide – an estimated 20,000 to 30,000 people in the United States. It is known to occur equally in both males and females and in every culture.</a:t>
            </a:r>
          </a:p>
          <a:p>
            <a:r>
              <a:rPr lang="en-CA" dirty="0" smtClean="0"/>
              <a:t> </a:t>
            </a:r>
          </a:p>
          <a:p>
            <a:r>
              <a:rPr lang="en-CA" dirty="0" smtClean="0"/>
              <a:t>Unlike disorders that can make connecting with your child difficult, children with Williams syndrome tend to be social, friendly and endearing.  Parents often say the joy and perspective a child with WS brings into their lives had been unimaginable.</a:t>
            </a:r>
          </a:p>
          <a:p>
            <a:endParaRPr lang="en-CA" dirty="0" smtClean="0"/>
          </a:p>
          <a:p>
            <a:r>
              <a:rPr lang="en-CA" dirty="0" smtClean="0"/>
              <a:t>But there are major struggles as well.  Many babies have life-threatening cardiovascular problems.  Children with WS need costly and ongoing medical care and early interventions (such as speech or occupational therapy) that may not be covered by insurance or state funding.  </a:t>
            </a:r>
          </a:p>
          <a:p>
            <a:endParaRPr lang="en-CA" dirty="0" smtClean="0"/>
          </a:p>
        </p:txBody>
      </p:sp>
      <p:sp>
        <p:nvSpPr>
          <p:cNvPr id="4" name="Slide Number Placeholder 3"/>
          <p:cNvSpPr>
            <a:spLocks noGrp="1"/>
          </p:cNvSpPr>
          <p:nvPr>
            <p:ph type="sldNum" sz="quarter" idx="10"/>
          </p:nvPr>
        </p:nvSpPr>
        <p:spPr/>
        <p:txBody>
          <a:bodyPr/>
          <a:lstStyle/>
          <a:p>
            <a:fld id="{8E2D089C-8CD7-458A-A091-2555BFE8015B}" type="slidenum">
              <a:rPr lang="en-CA" smtClean="0"/>
              <a:t>38</a:t>
            </a:fld>
            <a:endParaRPr lang="en-CA"/>
          </a:p>
        </p:txBody>
      </p:sp>
    </p:spTree>
    <p:extLst>
      <p:ext uri="{BB962C8B-B14F-4D97-AF65-F5344CB8AC3E}">
        <p14:creationId xmlns:p14="http://schemas.microsoft.com/office/powerpoint/2010/main" val="23609421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As they grow, they struggle with things like spatial relations, numbers, and abstract reasoning, which can make daily tasks a challenge. As adults, most people with Williams syndrome will need supportive housing to live to their fullest potential.  Many adults with WS contribute to their communities as volunteers or paid employees; often working at assisted living homes for senior citizens, hospitals and libraries, or as store greeters or veterinary aides.  </a:t>
            </a:r>
          </a:p>
          <a:p>
            <a:endParaRPr lang="en-CA" dirty="0" smtClean="0"/>
          </a:p>
          <a:p>
            <a:r>
              <a:rPr lang="en-CA" dirty="0" smtClean="0"/>
              <a:t>Just as important are opportunities for social interaction. As people with </a:t>
            </a:r>
            <a:r>
              <a:rPr lang="en-CA" dirty="0" err="1" smtClean="0"/>
              <a:t>Williamssyndrome</a:t>
            </a:r>
            <a:r>
              <a:rPr lang="en-CA" dirty="0" smtClean="0"/>
              <a:t> mature – beyond the structure of school and family activities – they often experience intense isolation which can lead to depression.  They are extremely sociable and experience the normal need to connect with others; however people with Williams syndrome often don’t process nuanced social cues and this makes it difficult to form lasting relationships.</a:t>
            </a:r>
          </a:p>
          <a:p>
            <a:r>
              <a:rPr lang="en-CA" dirty="0" smtClean="0"/>
              <a:t> </a:t>
            </a:r>
          </a:p>
        </p:txBody>
      </p:sp>
      <p:sp>
        <p:nvSpPr>
          <p:cNvPr id="4" name="Slide Number Placeholder 3"/>
          <p:cNvSpPr>
            <a:spLocks noGrp="1"/>
          </p:cNvSpPr>
          <p:nvPr>
            <p:ph type="sldNum" sz="quarter" idx="10"/>
          </p:nvPr>
        </p:nvSpPr>
        <p:spPr/>
        <p:txBody>
          <a:bodyPr/>
          <a:lstStyle/>
          <a:p>
            <a:fld id="{8E2D089C-8CD7-458A-A091-2555BFE8015B}" type="slidenum">
              <a:rPr lang="en-CA" smtClean="0"/>
              <a:t>39</a:t>
            </a:fld>
            <a:endParaRPr lang="en-CA"/>
          </a:p>
        </p:txBody>
      </p:sp>
    </p:spTree>
    <p:extLst>
      <p:ext uri="{BB962C8B-B14F-4D97-AF65-F5344CB8AC3E}">
        <p14:creationId xmlns:p14="http://schemas.microsoft.com/office/powerpoint/2010/main" val="2264319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COMMON FEATURES OF WILLIAMS SYNDROME INCLUDE:</a:t>
            </a:r>
          </a:p>
          <a:p>
            <a:endParaRPr lang="en-CA" dirty="0" smtClean="0"/>
          </a:p>
          <a:p>
            <a:r>
              <a:rPr lang="en-CA" dirty="0" smtClean="0"/>
              <a:t>CHARACTERISTIC FACIAL APPEARANCE</a:t>
            </a:r>
          </a:p>
          <a:p>
            <a:endParaRPr lang="en-CA" dirty="0" smtClean="0"/>
          </a:p>
          <a:p>
            <a:r>
              <a:rPr lang="en-CA" dirty="0" smtClean="0"/>
              <a:t>Most young children with Williams syndrome are described as having similar facial features. These features include a small upturned nose, long </a:t>
            </a:r>
            <a:r>
              <a:rPr lang="en-CA" dirty="0" err="1" smtClean="0"/>
              <a:t>philtrum</a:t>
            </a:r>
            <a:r>
              <a:rPr lang="en-CA" dirty="0" smtClean="0"/>
              <a:t> (upper lip length), wide mouth, full lips, small chin, and puffiness around the eyes. Blue and green-eyed children with Williams syndrome can have a prominent "starburst" or white lacy pattern on their iris. Facial features become more apparent with age.</a:t>
            </a:r>
          </a:p>
          <a:p>
            <a:endParaRPr lang="en-CA" dirty="0" smtClean="0"/>
          </a:p>
          <a:p>
            <a:r>
              <a:rPr lang="en-CA" dirty="0" smtClean="0"/>
              <a:t> </a:t>
            </a:r>
          </a:p>
          <a:p>
            <a:r>
              <a:rPr lang="en-CA" dirty="0" smtClean="0"/>
              <a:t>HEART AND BLOOD VESSEL PROBLEMS </a:t>
            </a:r>
          </a:p>
          <a:p>
            <a:endParaRPr lang="en-CA" dirty="0" smtClean="0"/>
          </a:p>
          <a:p>
            <a:r>
              <a:rPr lang="en-CA" dirty="0" smtClean="0"/>
              <a:t>The majority of individuals with Williams syndrome have some type of heart or blood vessel problem. Typically, there is narrowing in the aorta (producing </a:t>
            </a:r>
            <a:r>
              <a:rPr lang="en-CA" dirty="0" err="1" smtClean="0"/>
              <a:t>supravalvular</a:t>
            </a:r>
            <a:r>
              <a:rPr lang="en-CA" dirty="0" smtClean="0"/>
              <a:t> aortic stenos is SVAS), or narrowing in the pulmonary arteries. There is a broad range in the degree of narrowing, ranging from trivial to severe (requiring surgical correction of the defect). Since there is an increased risk for development of blood vessel narrowing or high blood pressure over time, periodic monitoring of cardiac status is necessary.</a:t>
            </a:r>
          </a:p>
          <a:p>
            <a:r>
              <a:rPr lang="en-CA" dirty="0" smtClean="0"/>
              <a:t> </a:t>
            </a:r>
          </a:p>
          <a:p>
            <a:r>
              <a:rPr lang="en-CA" dirty="0" smtClean="0"/>
              <a:t>HYPERCALCEMIA (ELEVATED BLOOD CALCIUM LEVELS) </a:t>
            </a:r>
          </a:p>
          <a:p>
            <a:endParaRPr lang="en-CA" dirty="0" smtClean="0"/>
          </a:p>
          <a:p>
            <a:r>
              <a:rPr lang="en-CA" dirty="0" smtClean="0"/>
              <a:t>Some young children with Williams syndrome have elevations in their blood calcium level. The true frequency and cause of this problem is unknown. When </a:t>
            </a:r>
            <a:r>
              <a:rPr lang="en-CA" dirty="0" err="1" smtClean="0"/>
              <a:t>hypercalcemia</a:t>
            </a:r>
            <a:r>
              <a:rPr lang="en-CA" dirty="0" smtClean="0"/>
              <a:t> is present, it can cause extreme irritability or "colic-like" symptoms. Occasionally, dietary or medical treatment is needed. In most cases, the problem resolves on its own during childhood, but lifelong abnormality in calcium or Vitamin D metabolism may exist and should be monitored.</a:t>
            </a:r>
          </a:p>
          <a:p>
            <a:r>
              <a:rPr lang="en-CA" dirty="0" smtClean="0"/>
              <a:t>LOW BIRTH-WEIGHT / SLOW WEIGHT GAIN </a:t>
            </a:r>
          </a:p>
          <a:p>
            <a:endParaRPr lang="en-CA" dirty="0" smtClean="0"/>
          </a:p>
          <a:p>
            <a:r>
              <a:rPr lang="en-CA" dirty="0" smtClean="0"/>
              <a:t>Most children with Williams syndrome have a slightly lower birth-weight than their brothers or sisters. Slow weight gain, especially during the first several years of life, is also a common problem and many children are diagnosed as "failure to thrive". Adult stature is smaller than average</a:t>
            </a:r>
          </a:p>
          <a:p>
            <a:r>
              <a:rPr lang="en-CA" dirty="0" smtClean="0"/>
              <a:t>FEEDING PROBLEMS </a:t>
            </a:r>
          </a:p>
          <a:p>
            <a:endParaRPr lang="en-CA" dirty="0" smtClean="0"/>
          </a:p>
          <a:p>
            <a:r>
              <a:rPr lang="en-CA" dirty="0" smtClean="0"/>
              <a:t>Many infants and young children have feeding problems. These problems have been linked to low muscle tone, severe gag reflex, poor suck/swallow, tactile defensiveness etc. Feeding difficulties tend to resolve as the children get older.</a:t>
            </a:r>
          </a:p>
          <a:p>
            <a:r>
              <a:rPr lang="en-CA" dirty="0" smtClean="0"/>
              <a:t>IRRITABILITY (COLIC DURING INFANCY) </a:t>
            </a:r>
          </a:p>
          <a:p>
            <a:endParaRPr lang="en-CA" dirty="0" smtClean="0"/>
          </a:p>
          <a:p>
            <a:r>
              <a:rPr lang="en-CA" dirty="0" smtClean="0"/>
              <a:t>Many infants with Williams syndrome have an extended period of colic or irritability. This typically lasts from 4 to 10 months of age, then resolves.. Abnormal sleep patterns with delayed acquisition of sleeping through the night may be associated with the colic.  Extreme irritability may also be caused by </a:t>
            </a:r>
            <a:r>
              <a:rPr lang="en-CA" dirty="0" err="1" smtClean="0"/>
              <a:t>hypercalcemia</a:t>
            </a:r>
            <a:r>
              <a:rPr lang="en-CA" dirty="0" smtClean="0"/>
              <a:t> in some children with WS.</a:t>
            </a:r>
          </a:p>
          <a:p>
            <a:r>
              <a:rPr lang="en-CA" dirty="0" smtClean="0"/>
              <a:t>DENTAL ABNORMALITIES </a:t>
            </a:r>
          </a:p>
          <a:p>
            <a:endParaRPr lang="en-CA" dirty="0" smtClean="0"/>
          </a:p>
          <a:p>
            <a:r>
              <a:rPr lang="en-CA" dirty="0" smtClean="0"/>
              <a:t>Slightly small, widely spaced teeth are common in children with Williams syndrome. They also may have a variety of abnormalities of occlusion (bite), tooth shape or appearance. Most of these dental changes are readily amenable to orthodontic correction.</a:t>
            </a:r>
          </a:p>
          <a:p>
            <a:r>
              <a:rPr lang="en-CA" dirty="0" smtClean="0"/>
              <a:t>KIDNEY ABNORMALITIES </a:t>
            </a:r>
          </a:p>
          <a:p>
            <a:endParaRPr lang="en-CA" dirty="0" smtClean="0"/>
          </a:p>
          <a:p>
            <a:r>
              <a:rPr lang="en-CA" dirty="0" smtClean="0"/>
              <a:t>There is a slightly increased frequency of problems with kidney structure and/or function.</a:t>
            </a:r>
          </a:p>
          <a:p>
            <a:r>
              <a:rPr lang="en-CA" dirty="0" smtClean="0"/>
              <a:t>HERNIAS </a:t>
            </a:r>
          </a:p>
          <a:p>
            <a:endParaRPr lang="en-CA" dirty="0" smtClean="0"/>
          </a:p>
          <a:p>
            <a:r>
              <a:rPr lang="en-CA" dirty="0" smtClean="0"/>
              <a:t>Inguinal (groin) and umbilical hernias are more common in Williams syndrome than in the general population.</a:t>
            </a:r>
          </a:p>
          <a:p>
            <a:r>
              <a:rPr lang="en-CA" dirty="0" smtClean="0"/>
              <a:t>HYPERACUSIS (SENSITIVE HEARING) </a:t>
            </a:r>
          </a:p>
          <a:p>
            <a:endParaRPr lang="en-CA" dirty="0" smtClean="0"/>
          </a:p>
          <a:p>
            <a:r>
              <a:rPr lang="en-CA" dirty="0" smtClean="0"/>
              <a:t>Children with Williams syndrome often have more sensitive hearing than other children; certain frequencies or noise levels can be painful and/or startling to the individual. This condition often improves with age.</a:t>
            </a:r>
          </a:p>
          <a:p>
            <a:r>
              <a:rPr lang="en-CA" dirty="0" smtClean="0"/>
              <a:t>MUSCULOSKELETAL PROBLEMS </a:t>
            </a:r>
          </a:p>
          <a:p>
            <a:endParaRPr lang="en-CA" dirty="0" smtClean="0"/>
          </a:p>
          <a:p>
            <a:r>
              <a:rPr lang="en-CA" dirty="0" smtClean="0"/>
              <a:t>Young children with Williams syndrome often have low muscle tone and joint laxity. As the children get older, joint stiffness (contractures) may develop. Physical therapy is very helpful in improving muscle tone, strength and joint range of motion.</a:t>
            </a:r>
          </a:p>
          <a:p>
            <a:r>
              <a:rPr lang="en-CA" dirty="0" smtClean="0"/>
              <a:t>OVERLY FRIENDLY (EXCESSIVELY SOCIAL) PERSONALITY </a:t>
            </a:r>
          </a:p>
          <a:p>
            <a:endParaRPr lang="en-CA" dirty="0" smtClean="0"/>
          </a:p>
          <a:p>
            <a:r>
              <a:rPr lang="en-CA" dirty="0" smtClean="0"/>
              <a:t>Individuals with Williams syndrome have a very endearing personality. They have a unique strength in their expressive language skills, and are extremely polite. They are typically unafraid of strangers and show a greater interest in contact with adults than with their peers.</a:t>
            </a:r>
          </a:p>
        </p:txBody>
      </p:sp>
      <p:sp>
        <p:nvSpPr>
          <p:cNvPr id="4" name="Slide Number Placeholder 3"/>
          <p:cNvSpPr>
            <a:spLocks noGrp="1"/>
          </p:cNvSpPr>
          <p:nvPr>
            <p:ph type="sldNum" sz="quarter" idx="10"/>
          </p:nvPr>
        </p:nvSpPr>
        <p:spPr/>
        <p:txBody>
          <a:bodyPr/>
          <a:lstStyle/>
          <a:p>
            <a:fld id="{8E2D089C-8CD7-458A-A091-2555BFE8015B}" type="slidenum">
              <a:rPr lang="en-CA" smtClean="0"/>
              <a:t>40</a:t>
            </a:fld>
            <a:endParaRPr lang="en-CA"/>
          </a:p>
        </p:txBody>
      </p:sp>
    </p:spTree>
    <p:extLst>
      <p:ext uri="{BB962C8B-B14F-4D97-AF65-F5344CB8AC3E}">
        <p14:creationId xmlns:p14="http://schemas.microsoft.com/office/powerpoint/2010/main" val="36738038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DEVELOPMENTAL DELAY, LEARNING DISABILITIES AND ATTENTION DEFICIT DISORDER</a:t>
            </a:r>
          </a:p>
          <a:p>
            <a:endParaRPr lang="en-CA" dirty="0" smtClean="0"/>
          </a:p>
          <a:p>
            <a:r>
              <a:rPr lang="en-CA" dirty="0" smtClean="0"/>
              <a:t>Most people with Williams syndrome will have mild to severe learning disabilities and cognitive challenges. Young children with Williams syndrome often experience developmental delays.  Milestones such as walking, talking and toilet training are often achieved somewhat later than is considered normal. Distractibility is a common problem in mid-childhood, which can improve as the children get older.</a:t>
            </a:r>
          </a:p>
          <a:p>
            <a:endParaRPr lang="en-CA" dirty="0" smtClean="0"/>
          </a:p>
          <a:p>
            <a:r>
              <a:rPr lang="en-CA" dirty="0" smtClean="0"/>
              <a:t>Older children and adults with Williams syndrome often demonstrate intellectual "strengths and weaknesses." There are some intellectual areas (such as speech, long term memory, and social skills) in which performance is quite strong, while other intellectual areas (such as fine motor and spatial relations) show significant weakness.</a:t>
            </a:r>
          </a:p>
          <a:p>
            <a:endParaRPr lang="en-CA" dirty="0" smtClean="0"/>
          </a:p>
          <a:p>
            <a:endParaRPr lang="en-CA" dirty="0" smtClean="0"/>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41</a:t>
            </a:fld>
            <a:endParaRPr lang="en-CA"/>
          </a:p>
        </p:txBody>
      </p:sp>
    </p:spTree>
    <p:extLst>
      <p:ext uri="{BB962C8B-B14F-4D97-AF65-F5344CB8AC3E}">
        <p14:creationId xmlns:p14="http://schemas.microsoft.com/office/powerpoint/2010/main" val="235167100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https://williams-syndrome.org/what-is-williams-syndrome</a:t>
            </a:r>
          </a:p>
          <a:p>
            <a:endParaRPr lang="en-CA" dirty="0" smtClean="0"/>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42</a:t>
            </a:fld>
            <a:endParaRPr lang="en-CA"/>
          </a:p>
        </p:txBody>
      </p:sp>
    </p:spTree>
    <p:extLst>
      <p:ext uri="{BB962C8B-B14F-4D97-AF65-F5344CB8AC3E}">
        <p14:creationId xmlns:p14="http://schemas.microsoft.com/office/powerpoint/2010/main" val="276218238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Fragile X syndrome (FXS) is a genetic condition that causes intellectual disability, behavioral and learning challenges and various physical characteristics. Though FXS occurs in both genders, males are more frequently affected than females, and generally with greater severity.</a:t>
            </a:r>
          </a:p>
          <a:p>
            <a:endParaRPr lang="en-CA" dirty="0" smtClean="0"/>
          </a:p>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43</a:t>
            </a:fld>
            <a:endParaRPr lang="en-CA"/>
          </a:p>
        </p:txBody>
      </p:sp>
    </p:spTree>
    <p:extLst>
      <p:ext uri="{BB962C8B-B14F-4D97-AF65-F5344CB8AC3E}">
        <p14:creationId xmlns:p14="http://schemas.microsoft.com/office/powerpoint/2010/main" val="1772719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The American Psychiatric Association's (APA) diagnostic criteria for intellectual disability (ID, formerly mental retardation) are found in the Diagnostic and Statistical Manual of Mental Disorders (DSM-5, APA 2013). A summary of the diagnostic criteria in DSM-5 are as follows:</a:t>
            </a:r>
          </a:p>
          <a:p>
            <a:endParaRPr lang="en-CA" dirty="0" smtClean="0"/>
          </a:p>
          <a:p>
            <a:r>
              <a:rPr lang="en-CA" b="1" dirty="0" smtClean="0"/>
              <a:t>1.Deficits in intellectual functioning</a:t>
            </a:r>
          </a:p>
          <a:p>
            <a:endParaRPr lang="en-CA" dirty="0" smtClean="0"/>
          </a:p>
          <a:p>
            <a:r>
              <a:rPr lang="en-CA" dirty="0" smtClean="0"/>
              <a:t>This includes various mental abilities:</a:t>
            </a:r>
          </a:p>
          <a:p>
            <a:endParaRPr lang="en-CA" dirty="0" smtClean="0"/>
          </a:p>
          <a:p>
            <a:r>
              <a:rPr lang="en-CA" dirty="0" smtClean="0"/>
              <a:t>Reasoning;</a:t>
            </a:r>
          </a:p>
          <a:p>
            <a:r>
              <a:rPr lang="en-CA" dirty="0" smtClean="0"/>
              <a:t>Problem solving;</a:t>
            </a:r>
          </a:p>
          <a:p>
            <a:r>
              <a:rPr lang="en-CA" dirty="0" smtClean="0"/>
              <a:t>Planning;</a:t>
            </a:r>
          </a:p>
          <a:p>
            <a:r>
              <a:rPr lang="en-CA" dirty="0" smtClean="0"/>
              <a:t>Abstract thinking;</a:t>
            </a:r>
          </a:p>
          <a:p>
            <a:r>
              <a:rPr lang="en-CA" dirty="0" smtClean="0"/>
              <a:t>Judgment;</a:t>
            </a:r>
          </a:p>
          <a:p>
            <a:r>
              <a:rPr lang="en-CA" dirty="0" smtClean="0"/>
              <a:t>Academic learning (ability to learn in school via traditional teaching methods);</a:t>
            </a:r>
          </a:p>
          <a:p>
            <a:r>
              <a:rPr lang="en-CA" dirty="0" smtClean="0"/>
              <a:t>Experiential learning (the ability to learn through experience, trial and error, and observation).</a:t>
            </a:r>
          </a:p>
          <a:p>
            <a:r>
              <a:rPr lang="en-CA" dirty="0" smtClean="0"/>
              <a:t>These mental abilities are measured by IQ tests. A score of approximately two standard deviations below average represents a significant cognitive deficit. These scores would occur about 2.5% of the population. Or stated differently, 97.5% of people of the same age and culture would score higher. The tests used to measure IQ must be standardized and culturally appropriate. This is typically an IQ score of 70 or below.</a:t>
            </a:r>
          </a:p>
          <a:p>
            <a:endParaRPr lang="en-CA" dirty="0" smtClean="0"/>
          </a:p>
          <a:p>
            <a:r>
              <a:rPr lang="en-CA" b="1" dirty="0" smtClean="0"/>
              <a:t>2.Deficits or impairments in adaptive functioning</a:t>
            </a:r>
          </a:p>
          <a:p>
            <a:endParaRPr lang="en-CA" b="1" dirty="0" smtClean="0"/>
          </a:p>
          <a:p>
            <a:r>
              <a:rPr lang="en-CA" dirty="0" smtClean="0"/>
              <a:t>This includes skills needed to live in an independent and responsible manner. Limited abilities in these life skills make it difficult to achieve age appropriate standards of behavior. Without these skills, a person needs additional supports to succeed at school, work, or independent life. Deficits in adaptive functioning are measured using standardized, culturally appropriate tests.</a:t>
            </a:r>
          </a:p>
          <a:p>
            <a:endParaRPr lang="en-CA" dirty="0" smtClean="0"/>
          </a:p>
          <a:p>
            <a:r>
              <a:rPr lang="en-CA" b="1" dirty="0" smtClean="0"/>
              <a:t>Various skills are needed for daily living:</a:t>
            </a:r>
          </a:p>
          <a:p>
            <a:endParaRPr lang="en-CA" dirty="0" smtClean="0"/>
          </a:p>
          <a:p>
            <a:r>
              <a:rPr lang="en-CA" dirty="0" smtClean="0"/>
              <a:t>Communication: This refers to the ability to convey information from one person to another. Communication is conveyed through words and actions. It involves the ability to understand others, and to express one's self through words or actions.</a:t>
            </a:r>
          </a:p>
          <a:p>
            <a:endParaRPr lang="en-CA" dirty="0" smtClean="0"/>
          </a:p>
          <a:p>
            <a:r>
              <a:rPr lang="en-CA" dirty="0" smtClean="0"/>
              <a:t>Social skills: This refers to the ability to interact effectively with others. We usually take social skills for granted. However, these skills are critical for success in life. These skills include the ability to understand and comply with social rules, customs, and standards of public behavior. This intricate function requires the ability to process figurative language and detect unspoken cues such as body language.</a:t>
            </a:r>
          </a:p>
          <a:p>
            <a:endParaRPr lang="en-CA" dirty="0" smtClean="0"/>
          </a:p>
          <a:p>
            <a:r>
              <a:rPr lang="en-CA" dirty="0" smtClean="0"/>
              <a:t>Personal independence at home or in community settings: This refers to the ability to take care of yourself. Some examples are bathing, dressing, and feeding. It also includes the ability to safely complete day-to-day tasks without guidance. Some examples are cooking, cleaning, and laundry. There are also routine activities performed in the community. This includes shopping for groceries, and accessing public transportation.</a:t>
            </a:r>
          </a:p>
          <a:p>
            <a:endParaRPr lang="en-CA" dirty="0" smtClean="0"/>
          </a:p>
          <a:p>
            <a:r>
              <a:rPr lang="en-CA" dirty="0" smtClean="0"/>
              <a:t>School or work functioning: This refers to the ability to conform to the social standards at work or school. It includes the ability to learn new knowledge, skills, and abilities. Furthermore, people must apply this information in a practical, adaptive manner; without excessive direction or guidance.</a:t>
            </a:r>
          </a:p>
          <a:p>
            <a:endParaRPr lang="en-CA" dirty="0" smtClean="0"/>
          </a:p>
          <a:p>
            <a:r>
              <a:rPr lang="en-CA" dirty="0" smtClean="0"/>
              <a:t>3.These limitations occur during the developmental period. This means problems with intellectual or adaptive functioning were evident during childhood or adolescence. If these problems began after this developmental period, the correct diagnosis would be neurocognitive disorder. For instance, a traumatic brain injury from a car accident could cause similar symptoms.</a:t>
            </a:r>
          </a:p>
          <a:p>
            <a:endParaRPr lang="en-CA" dirty="0" smtClean="0"/>
          </a:p>
          <a:p>
            <a:r>
              <a:rPr lang="en-CA" b="1" dirty="0" smtClean="0"/>
              <a:t>The newest and fifth edition of the Diagnostic and Statistical Manual of Mental Disorders, the DSM-5, makes an important change in terminology — from mental retardation to intellectual disability — for those with intellectual impairments.</a:t>
            </a:r>
          </a:p>
          <a:p>
            <a:endParaRPr lang="en-CA" b="1" dirty="0" smtClean="0"/>
          </a:p>
          <a:p>
            <a:r>
              <a:rPr lang="en-CA" dirty="0" smtClean="0"/>
              <a:t>But more important is the DSM-5’s greater reliance on adaptive functioning, defined as intellectual function in daily life, or the capacity to function independently and with a sense of social responsibility — for example, understanding time and the value of money; perception and interpretation of social cues; and care for personal needs such as eating and dressing. </a:t>
            </a:r>
          </a:p>
          <a:p>
            <a:endParaRPr lang="en-CA" dirty="0" smtClean="0"/>
          </a:p>
          <a:p>
            <a:r>
              <a:rPr lang="en-CA" dirty="0" smtClean="0"/>
              <a:t>The DSM-5 relies more on adaptive functioning than the DSM-IV did, both for diagnosing intellectual disability and for determining its level of severity.</a:t>
            </a:r>
          </a:p>
          <a:p>
            <a:endParaRPr lang="en-CA" dirty="0" smtClean="0"/>
          </a:p>
          <a:p>
            <a:r>
              <a:rPr lang="en-CA" dirty="0" smtClean="0"/>
              <a:t>In terms of diagnosis, the DSM-5 requires at least one domain that includes several skill areas of adaptive functioning versus two or more skill areas in the DSM-IV. The DSM-5 also describes a new social domain that has important consequences for individuals with autism. </a:t>
            </a:r>
          </a:p>
          <a:p>
            <a:endParaRPr lang="en-CA" dirty="0" smtClean="0"/>
          </a:p>
          <a:p>
            <a:r>
              <a:rPr lang="en-CA" dirty="0" smtClean="0"/>
              <a:t>An individual who needs ongoing support in social adaptive functioning, without necessarily having any impairment in conceptual or practical adaptive functioning, could be diagnosed as having intellectual disability if deficits in general mental abilities are also present.</a:t>
            </a:r>
          </a:p>
          <a:p>
            <a:endParaRPr lang="en-CA" dirty="0" smtClean="0"/>
          </a:p>
          <a:p>
            <a:r>
              <a:rPr lang="en-CA" dirty="0" smtClean="0"/>
              <a:t>For instance, an individual who uses spoken language for social communication in a simpler way than peers do, but has difficulties interpreting social cues, may be diagnosed with autism. If the individual also shows problems with reasoning, problem-solving, abstract thinking and learning at school (deficit in intellectual functioning), a clinician would also make a diagnosis of intellectual disability.</a:t>
            </a:r>
          </a:p>
          <a:p>
            <a:endParaRPr lang="en-CA" dirty="0" smtClean="0"/>
          </a:p>
          <a:p>
            <a:r>
              <a:rPr lang="en-CA" dirty="0" smtClean="0"/>
              <a:t>The DSM-5 recommends applying clinical judgment to interpret tests of intelligence quotients (IQ), rather than relying exclusively on IQ scores, for assessing deficits in intellectual functions. This may result in an individual with an IQ of 80 to 85 and autism spectrum disorder being diagnosed with both intellectual disability and autism spectrum disorder. Under the DSM-IV, however, this individual would have only been diagnosed with autism.</a:t>
            </a:r>
          </a:p>
          <a:p>
            <a:endParaRPr lang="en-CA" dirty="0" smtClean="0"/>
          </a:p>
          <a:p>
            <a:endParaRPr lang="en-CA" dirty="0" smtClean="0"/>
          </a:p>
          <a:p>
            <a:r>
              <a:rPr lang="en-CA" dirty="0" smtClean="0"/>
              <a:t>Special Report: DSM-5</a:t>
            </a:r>
          </a:p>
          <a:p>
            <a:endParaRPr lang="en-CA" dirty="0" smtClean="0"/>
          </a:p>
          <a:p>
            <a:r>
              <a:rPr lang="en-CA" dirty="0" smtClean="0"/>
              <a:t> This is one of a series of articles exploring the DSM-5, the long-awaited new version of American Psychiatric Association's Diagnostic and Statistical Manual of Mental Disorders. More articles »</a:t>
            </a:r>
          </a:p>
          <a:p>
            <a:endParaRPr lang="en-CA" dirty="0" smtClean="0"/>
          </a:p>
          <a:p>
            <a:r>
              <a:rPr lang="en-CA" dirty="0" smtClean="0"/>
              <a:t>In this case, clinical judgment would advise labeling this individual as having mild intellectual disability (based on IQ), rather than a more severe level, even if his or her social functioning impairment is substantial.</a:t>
            </a:r>
          </a:p>
          <a:p>
            <a:endParaRPr lang="en-CA" dirty="0" smtClean="0"/>
          </a:p>
          <a:p>
            <a:r>
              <a:rPr lang="en-CA" dirty="0" smtClean="0"/>
              <a:t>The DSM-5 also describes the types of deficits in the social domain to be considered (such as level of language or communication skills), which may help to not overemphasize social deficits in determining the severity of intellectual disability.</a:t>
            </a:r>
          </a:p>
          <a:p>
            <a:endParaRPr lang="en-CA" dirty="0" smtClean="0"/>
          </a:p>
          <a:p>
            <a:r>
              <a:rPr lang="en-CA" dirty="0" smtClean="0"/>
              <a:t>There are other features of the revised diagnostic criteria for intellectual disability — for example, referring to “the developmental period” rather than a specific age of onset — that may have fewer consequences for individuals with autism.</a:t>
            </a:r>
          </a:p>
          <a:p>
            <a:endParaRPr lang="en-CA" dirty="0" smtClean="0"/>
          </a:p>
          <a:p>
            <a:r>
              <a:rPr lang="en-CA" dirty="0" smtClean="0"/>
              <a:t>Overall, under the DSM-5, more people with autism spectrum disorder, particularly those with borderline intellectual functioning, are likely to be diagnosed with both intellectual disability and autism spectrum disorder.</a:t>
            </a:r>
          </a:p>
          <a:p>
            <a:endParaRPr lang="en-CA" dirty="0" smtClean="0"/>
          </a:p>
          <a:p>
            <a:r>
              <a:rPr lang="en-CA" dirty="0" smtClean="0"/>
              <a:t>Walter Kaufmann is director of the </a:t>
            </a:r>
            <a:r>
              <a:rPr lang="en-CA" dirty="0" err="1" smtClean="0"/>
              <a:t>Rett</a:t>
            </a:r>
            <a:r>
              <a:rPr lang="en-CA" dirty="0" smtClean="0"/>
              <a:t> Syndrome Program at Boston Children’s Hospital and a member of the DSM-5 Neurodevelopmental Disorders Work Group.</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7</a:t>
            </a:fld>
            <a:endParaRPr lang="en-CA"/>
          </a:p>
        </p:txBody>
      </p:sp>
    </p:spTree>
    <p:extLst>
      <p:ext uri="{BB962C8B-B14F-4D97-AF65-F5344CB8AC3E}">
        <p14:creationId xmlns:p14="http://schemas.microsoft.com/office/powerpoint/2010/main" val="358840305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Features of Fragile X Syndrome in Males</a:t>
            </a:r>
          </a:p>
          <a:p>
            <a:endParaRPr lang="en-CA" dirty="0" smtClean="0"/>
          </a:p>
          <a:p>
            <a:r>
              <a:rPr lang="en-CA" dirty="0" smtClean="0"/>
              <a:t>The majority of males with fragile X syndrome demonstrate significant intellectual disability (formerly referred to as “mental retardation”). Disabilities in FXS include a range from moderate learning disabilities to more severe intellectual disabilities.</a:t>
            </a:r>
          </a:p>
          <a:p>
            <a:r>
              <a:rPr lang="en-CA" dirty="0" smtClean="0"/>
              <a:t>Physical features may include large ears, long face, soft skin and large testicles (called “</a:t>
            </a:r>
            <a:r>
              <a:rPr lang="en-CA" dirty="0" err="1" smtClean="0"/>
              <a:t>macroorchidism</a:t>
            </a:r>
            <a:r>
              <a:rPr lang="en-CA" dirty="0" smtClean="0"/>
              <a:t>”) in post-pubertal males. Connective tissue problems may include ear infections, flat feet, high arched palate, double-jointed fingers and hyper-flexible joints.</a:t>
            </a:r>
          </a:p>
          <a:p>
            <a:r>
              <a:rPr lang="en-CA" dirty="0" smtClean="0"/>
              <a:t>Behavioral characteristics can include ADD, ADHD, autism and autistic behaviors, social anxiety, hand-biting and/or flapping, poor eye contact, sensory disorders and increased risk for aggression.</a:t>
            </a:r>
          </a:p>
          <a:p>
            <a:r>
              <a:rPr lang="en-CA" dirty="0" smtClean="0"/>
              <a:t>No one individual will have all the features of FXS, and some features, such as a long face and </a:t>
            </a:r>
            <a:r>
              <a:rPr lang="en-CA" dirty="0" err="1" smtClean="0"/>
              <a:t>macroorchidism</a:t>
            </a:r>
            <a:r>
              <a:rPr lang="en-CA" dirty="0" smtClean="0"/>
              <a:t>, are more common after puberty.</a:t>
            </a:r>
          </a:p>
          <a:p>
            <a:r>
              <a:rPr lang="en-CA" dirty="0" smtClean="0"/>
              <a:t>Features of Fragile X Syndrome in Females</a:t>
            </a:r>
          </a:p>
          <a:p>
            <a:endParaRPr lang="en-CA" dirty="0" smtClean="0"/>
          </a:p>
          <a:p>
            <a:r>
              <a:rPr lang="en-CA" dirty="0" smtClean="0"/>
              <a:t>Read my Story</a:t>
            </a:r>
          </a:p>
          <a:p>
            <a:r>
              <a:rPr lang="en-CA" dirty="0" smtClean="0"/>
              <a:t>The characteristics seen in males can also be seen in females, though females often have milder intellectual disability and a milder presentation of the syndrome’s behavioral and physical features.</a:t>
            </a:r>
          </a:p>
          <a:p>
            <a:r>
              <a:rPr lang="en-CA" dirty="0" smtClean="0"/>
              <a:t>About one-third of females with FXS have a significant intellectual disability.</a:t>
            </a:r>
          </a:p>
          <a:p>
            <a:r>
              <a:rPr lang="en-CA" dirty="0" smtClean="0"/>
              <a:t>Others may have moderate or mild learning disabilities, emotional/mental health issues, general anxiety and/or social anxiety.</a:t>
            </a:r>
          </a:p>
          <a:p>
            <a:r>
              <a:rPr lang="en-CA" dirty="0" smtClean="0"/>
              <a:t>A small percentage of females who have the full mutation of the FMR1 Gene that causes FXS will have no apparent signs of the condition—intellectual, behavioral or physical. These females are often identified only after another family member has been diagnosed.</a:t>
            </a:r>
          </a:p>
          <a:p>
            <a:r>
              <a:rPr lang="en-CA" dirty="0" smtClean="0"/>
              <a:t>Moving Forward</a:t>
            </a:r>
          </a:p>
          <a:p>
            <a:r>
              <a:rPr lang="en-CA" dirty="0" smtClean="0"/>
              <a:t>While individuals with FXS will experience a number of challenges in their lives, given effective interventions and support they can be engaging and productive members of their families, schools, workplaces and communities as highlighted below in these images and in our Faces of Fragile X section.</a:t>
            </a:r>
          </a:p>
          <a:p>
            <a:endParaRPr lang="en-CA" dirty="0" smtClean="0"/>
          </a:p>
          <a:p>
            <a:r>
              <a:rPr lang="en-CA" dirty="0" smtClean="0"/>
              <a:t>- See more at: http://www.fragilex.org/fragile-x-associated-disorders/fragile-x-syndrome/#sthash.QOlln7sy.dpuf</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44</a:t>
            </a:fld>
            <a:endParaRPr lang="en-CA"/>
          </a:p>
        </p:txBody>
      </p:sp>
    </p:spTree>
    <p:extLst>
      <p:ext uri="{BB962C8B-B14F-4D97-AF65-F5344CB8AC3E}">
        <p14:creationId xmlns:p14="http://schemas.microsoft.com/office/powerpoint/2010/main" val="9525447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Canadian Down Syndrome Society</a:t>
            </a:r>
          </a:p>
          <a:p>
            <a:endParaRPr lang="en-CA" dirty="0" smtClean="0"/>
          </a:p>
          <a:p>
            <a:r>
              <a:rPr lang="en-CA" dirty="0" smtClean="0"/>
              <a:t>Order your educator’s package for free</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8</a:t>
            </a:fld>
            <a:endParaRPr lang="en-CA"/>
          </a:p>
        </p:txBody>
      </p:sp>
    </p:spTree>
    <p:extLst>
      <p:ext uri="{BB962C8B-B14F-4D97-AF65-F5344CB8AC3E}">
        <p14:creationId xmlns:p14="http://schemas.microsoft.com/office/powerpoint/2010/main" val="23198226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Down syndrome is a genetic condition caused by an extra chromosome. It occurs in one in 700 - 900 live births and results when the fetus ends up with three copies of chromosome 21 instead of two. When this happens, certain genes on chromosome 21 are “over-expressed” which causes cellular changes that lead to health problems, developmental delays and learning disabilities.</a:t>
            </a:r>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9</a:t>
            </a:fld>
            <a:endParaRPr lang="en-CA"/>
          </a:p>
        </p:txBody>
      </p:sp>
    </p:spTree>
    <p:extLst>
      <p:ext uri="{BB962C8B-B14F-4D97-AF65-F5344CB8AC3E}">
        <p14:creationId xmlns:p14="http://schemas.microsoft.com/office/powerpoint/2010/main" val="35944176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smtClean="0"/>
          </a:p>
          <a:p>
            <a:r>
              <a:rPr lang="en-CA" dirty="0" smtClean="0"/>
              <a:t>Each person with Down syndrome is an individual — intellectual and developmental problems range from mild to moderate, and some people are healthy while others have severe health problems such as serious heart defects.</a:t>
            </a:r>
          </a:p>
          <a:p>
            <a:endParaRPr lang="en-CA" dirty="0" smtClean="0"/>
          </a:p>
          <a:p>
            <a:r>
              <a:rPr lang="en-CA" dirty="0" smtClean="0"/>
              <a:t>Children with Down syndrome have a distinct facial appearance. Though not all children with Down syndrome have the same features, some of the more common features are:</a:t>
            </a:r>
          </a:p>
          <a:p>
            <a:endParaRPr lang="en-CA" dirty="0" smtClean="0"/>
          </a:p>
          <a:p>
            <a:r>
              <a:rPr lang="en-CA" dirty="0" smtClean="0"/>
              <a:t>Flattened facial features</a:t>
            </a:r>
          </a:p>
          <a:p>
            <a:r>
              <a:rPr lang="en-CA" dirty="0" smtClean="0"/>
              <a:t>Small head</a:t>
            </a:r>
          </a:p>
          <a:p>
            <a:r>
              <a:rPr lang="en-CA" dirty="0" smtClean="0"/>
              <a:t>Short neck</a:t>
            </a:r>
          </a:p>
          <a:p>
            <a:r>
              <a:rPr lang="en-CA" dirty="0" smtClean="0"/>
              <a:t>Protruding tongue</a:t>
            </a:r>
          </a:p>
          <a:p>
            <a:r>
              <a:rPr lang="en-CA" dirty="0" smtClean="0"/>
              <a:t>Upward slanting eyes, unusual for the child's ethnic group</a:t>
            </a:r>
          </a:p>
          <a:p>
            <a:r>
              <a:rPr lang="en-CA" dirty="0" smtClean="0"/>
              <a:t>Unusually shaped or small ears</a:t>
            </a:r>
          </a:p>
          <a:p>
            <a:r>
              <a:rPr lang="en-CA" dirty="0" smtClean="0"/>
              <a:t>Poor muscle tone</a:t>
            </a:r>
          </a:p>
          <a:p>
            <a:r>
              <a:rPr lang="en-CA" dirty="0" smtClean="0"/>
              <a:t>Broad, short hands with a single crease in the palm</a:t>
            </a:r>
          </a:p>
          <a:p>
            <a:r>
              <a:rPr lang="en-CA" dirty="0" smtClean="0"/>
              <a:t>Relatively short fingers and small hands and feet</a:t>
            </a:r>
          </a:p>
          <a:p>
            <a:r>
              <a:rPr lang="en-CA" dirty="0" smtClean="0"/>
              <a:t>Excessive flexibility</a:t>
            </a:r>
          </a:p>
          <a:p>
            <a:r>
              <a:rPr lang="en-CA" dirty="0" smtClean="0"/>
              <a:t>Tiny white spots on the colored part (iris) of the eye called </a:t>
            </a:r>
            <a:r>
              <a:rPr lang="en-CA" dirty="0" err="1" smtClean="0"/>
              <a:t>Brushfield</a:t>
            </a:r>
            <a:r>
              <a:rPr lang="en-CA" dirty="0" smtClean="0"/>
              <a:t> spots</a:t>
            </a:r>
          </a:p>
          <a:p>
            <a:r>
              <a:rPr lang="en-CA" dirty="0" smtClean="0"/>
              <a:t>Short height</a:t>
            </a:r>
          </a:p>
          <a:p>
            <a:r>
              <a:rPr lang="en-CA" dirty="0" smtClean="0"/>
              <a:t>Infants with Down syndrome may be average size, but typically they grow slowly and remain shorter than other children the same age. In general, developmental milestones, such as sitting and crawling, occur at about twice the age of children without impairment.</a:t>
            </a:r>
          </a:p>
          <a:p>
            <a:endParaRPr lang="en-CA" dirty="0" smtClean="0"/>
          </a:p>
        </p:txBody>
      </p:sp>
      <p:sp>
        <p:nvSpPr>
          <p:cNvPr id="4" name="Slide Number Placeholder 3"/>
          <p:cNvSpPr>
            <a:spLocks noGrp="1"/>
          </p:cNvSpPr>
          <p:nvPr>
            <p:ph type="sldNum" sz="quarter" idx="10"/>
          </p:nvPr>
        </p:nvSpPr>
        <p:spPr/>
        <p:txBody>
          <a:bodyPr/>
          <a:lstStyle/>
          <a:p>
            <a:fld id="{8E2D089C-8CD7-458A-A091-2555BFE8015B}" type="slidenum">
              <a:rPr lang="en-CA" smtClean="0"/>
              <a:t>10</a:t>
            </a:fld>
            <a:endParaRPr lang="en-CA"/>
          </a:p>
        </p:txBody>
      </p:sp>
    </p:spTree>
    <p:extLst>
      <p:ext uri="{BB962C8B-B14F-4D97-AF65-F5344CB8AC3E}">
        <p14:creationId xmlns:p14="http://schemas.microsoft.com/office/powerpoint/2010/main" val="34490329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E2D089C-8CD7-458A-A091-2555BFE8015B}" type="slidenum">
              <a:rPr lang="en-CA" smtClean="0"/>
              <a:t>11</a:t>
            </a:fld>
            <a:endParaRPr lang="en-CA"/>
          </a:p>
        </p:txBody>
      </p:sp>
    </p:spTree>
    <p:extLst>
      <p:ext uri="{BB962C8B-B14F-4D97-AF65-F5344CB8AC3E}">
        <p14:creationId xmlns:p14="http://schemas.microsoft.com/office/powerpoint/2010/main" val="1123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Infancy and Toddler Years</a:t>
            </a:r>
          </a:p>
          <a:p>
            <a:endParaRPr lang="en-CA" dirty="0" smtClean="0"/>
          </a:p>
          <a:p>
            <a:r>
              <a:rPr lang="en-CA" dirty="0" smtClean="0"/>
              <a:t>During infancy and the toddler years, cognitive learning delays accelerate with age, a slower transition from babbling to speech is seen, and poorer intelligibility when speech emerges. Nonverbal requesting is less frequent than one would expect, given the level of cognitive skills; work reported by Moore and Oates (2000) suggest that requesting emerges, however, at the expected time. First single word and first two word-combinations may also emerge at expected cognitive stages, but expressive language development is slowed thereafter, in both cumulative vocabulary and development of syntax as indicated by mean utterance length. Cumulative vocabulary is delayed even when signing skills are taken into account. (Parenthetically: sign language is often used in language therapy with these children to bridge the period when children are attempting communication but lack intelligibility). Comprehension skills, in contrast, are commensurate with nonverbal mental age.</a:t>
            </a:r>
          </a:p>
          <a:p>
            <a:endParaRPr lang="en-CA" dirty="0" smtClean="0"/>
          </a:p>
        </p:txBody>
      </p:sp>
      <p:sp>
        <p:nvSpPr>
          <p:cNvPr id="4" name="Slide Number Placeholder 3"/>
          <p:cNvSpPr>
            <a:spLocks noGrp="1"/>
          </p:cNvSpPr>
          <p:nvPr>
            <p:ph type="sldNum" sz="quarter" idx="10"/>
          </p:nvPr>
        </p:nvSpPr>
        <p:spPr/>
        <p:txBody>
          <a:bodyPr/>
          <a:lstStyle/>
          <a:p>
            <a:fld id="{8E2D089C-8CD7-458A-A091-2555BFE8015B}" type="slidenum">
              <a:rPr lang="en-CA" smtClean="0"/>
              <a:t>13</a:t>
            </a:fld>
            <a:endParaRPr lang="en-CA"/>
          </a:p>
        </p:txBody>
      </p:sp>
    </p:spTree>
    <p:extLst>
      <p:ext uri="{BB962C8B-B14F-4D97-AF65-F5344CB8AC3E}">
        <p14:creationId xmlns:p14="http://schemas.microsoft.com/office/powerpoint/2010/main" val="33735181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3" name="Rectangle 22"/>
          <p:cNvSpPr/>
          <p:nvPr/>
        </p:nvSpPr>
        <p:spPr>
          <a:xfrm flipV="1">
            <a:off x="5410182" y="3810000"/>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Rectangle 23"/>
          <p:cNvSpPr/>
          <p:nvPr/>
        </p:nvSpPr>
        <p:spPr>
          <a:xfrm flipV="1">
            <a:off x="5410200" y="3897010"/>
            <a:ext cx="37338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Rectangle 24"/>
          <p:cNvSpPr/>
          <p:nvPr/>
        </p:nvSpPr>
        <p:spPr>
          <a:xfrm flipV="1">
            <a:off x="5410200" y="4115167"/>
            <a:ext cx="37338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Rectangle 25"/>
          <p:cNvSpPr/>
          <p:nvPr/>
        </p:nvSpPr>
        <p:spPr>
          <a:xfrm flipV="1">
            <a:off x="5410200" y="4164403"/>
            <a:ext cx="196596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Rectangle 26"/>
          <p:cNvSpPr/>
          <p:nvPr/>
        </p:nvSpPr>
        <p:spPr>
          <a:xfrm flipV="1">
            <a:off x="5410200" y="4199572"/>
            <a:ext cx="196596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Rounded Rectangle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Rounded Rectangle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Rectangle 6"/>
          <p:cNvSpPr/>
          <p:nvPr/>
        </p:nvSpPr>
        <p:spPr>
          <a:xfrm>
            <a:off x="1" y="3649662"/>
            <a:ext cx="9144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0" y="3675527"/>
            <a:ext cx="9144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V="1">
            <a:off x="6414051" y="3643090"/>
            <a:ext cx="2729950"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0"/>
            <a:ext cx="9144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n-US" smtClean="0"/>
              <a:t>Click to edit Master title style</a:t>
            </a:r>
            <a:endParaRPr kumimoji="0" lang="en-US"/>
          </a:p>
        </p:txBody>
      </p:sp>
      <p:sp>
        <p:nvSpPr>
          <p:cNvPr id="9" name="Subtitle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6705600" y="4206240"/>
            <a:ext cx="960120" cy="457200"/>
          </a:xfrm>
        </p:spPr>
        <p:txBody>
          <a:bodyPr/>
          <a:lstStyle/>
          <a:p>
            <a:fld id="{C8972B2F-66C1-4FA2-A109-740E936D046B}" type="datetimeFigureOut">
              <a:rPr lang="en-CA" smtClean="0"/>
              <a:t>26/01/2015</a:t>
            </a:fld>
            <a:endParaRPr lang="en-CA"/>
          </a:p>
        </p:txBody>
      </p:sp>
      <p:sp>
        <p:nvSpPr>
          <p:cNvPr id="17" name="Footer Placeholder 16"/>
          <p:cNvSpPr>
            <a:spLocks noGrp="1"/>
          </p:cNvSpPr>
          <p:nvPr>
            <p:ph type="ftr" sz="quarter" idx="11"/>
          </p:nvPr>
        </p:nvSpPr>
        <p:spPr>
          <a:xfrm>
            <a:off x="5410200" y="4205288"/>
            <a:ext cx="1295400" cy="457200"/>
          </a:xfrm>
        </p:spPr>
        <p:txBody>
          <a:bodyPr/>
          <a:lstStyle/>
          <a:p>
            <a:endParaRPr lang="en-CA"/>
          </a:p>
        </p:txBody>
      </p:sp>
      <p:sp>
        <p:nvSpPr>
          <p:cNvPr id="29" name="Slide Number Placeholder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EB4BEFD1-6255-494A-B0F9-339D1B23A75B}" type="slidenum">
              <a:rPr lang="en-CA" smtClean="0"/>
              <a:t>‹#›</a:t>
            </a:fld>
            <a:endParaRPr lang="en-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C8972B2F-66C1-4FA2-A109-740E936D046B}" type="datetimeFigureOut">
              <a:rPr lang="en-CA" smtClean="0"/>
              <a:t>26/01/2015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B4BEFD1-6255-494A-B0F9-339D1B23A75B}" type="slidenum">
              <a:rPr lang="en-CA" smtClean="0"/>
              <a:t>‹#›</a:t>
            </a:fld>
            <a:endParaRPr lang="en-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5486400"/>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143000"/>
            <a:ext cx="6248400" cy="5486400"/>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C8972B2F-66C1-4FA2-A109-740E936D046B}" type="datetimeFigureOut">
              <a:rPr lang="en-CA" smtClean="0"/>
              <a:t>26/01/2015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B4BEFD1-6255-494A-B0F9-339D1B23A75B}" type="slidenum">
              <a:rPr lang="en-CA" smtClean="0"/>
              <a:t>‹#›</a:t>
            </a:fld>
            <a:endParaRPr lang="en-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C8972B2F-66C1-4FA2-A109-740E936D046B}" type="datetimeFigureOut">
              <a:rPr lang="en-CA" smtClean="0"/>
              <a:t>26/01/2015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B4BEFD1-6255-494A-B0F9-339D1B23A75B}" type="slidenum">
              <a:rPr lang="en-CA" smtClean="0"/>
              <a:t>‹#›</a:t>
            </a:fld>
            <a:endParaRPr lang="en-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3367088"/>
            <a:ext cx="77724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C8972B2F-66C1-4FA2-A109-740E936D046B}" type="datetimeFigureOut">
              <a:rPr lang="en-CA" smtClean="0"/>
              <a:t>26/01/2015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B4BEFD1-6255-494A-B0F9-339D1B23A75B}" type="slidenum">
              <a:rPr lang="en-CA" smtClean="0"/>
              <a:t>‹#›</a:t>
            </a:fld>
            <a:endParaRPr lang="en-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C8972B2F-66C1-4FA2-A109-740E936D046B}" type="datetimeFigureOut">
              <a:rPr lang="en-CA" smtClean="0"/>
              <a:t>26/01/2015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B4BEFD1-6255-494A-B0F9-339D1B23A75B}" type="slidenum">
              <a:rPr lang="en-CA" smtClean="0"/>
              <a:t>‹#›</a:t>
            </a:fld>
            <a:endParaRPr lang="en-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1000" y="1143000"/>
            <a:ext cx="8382000" cy="1069848"/>
          </a:xfrm>
        </p:spPr>
        <p:txBody>
          <a:bodyPr anchor="ctr"/>
          <a:lstStyle>
            <a:lvl1pPr>
              <a:defRPr sz="4000" b="0" i="0" cap="none"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6" name="Date Placeholder 25"/>
          <p:cNvSpPr>
            <a:spLocks noGrp="1"/>
          </p:cNvSpPr>
          <p:nvPr>
            <p:ph type="dt" sz="half" idx="10"/>
          </p:nvPr>
        </p:nvSpPr>
        <p:spPr/>
        <p:txBody>
          <a:bodyPr rtlCol="0"/>
          <a:lstStyle/>
          <a:p>
            <a:fld id="{C8972B2F-66C1-4FA2-A109-740E936D046B}" type="datetimeFigureOut">
              <a:rPr lang="en-CA" smtClean="0"/>
              <a:t>26/01/2015</a:t>
            </a:fld>
            <a:endParaRPr lang="en-CA"/>
          </a:p>
        </p:txBody>
      </p:sp>
      <p:sp>
        <p:nvSpPr>
          <p:cNvPr id="27" name="Slide Number Placeholder 26"/>
          <p:cNvSpPr>
            <a:spLocks noGrp="1"/>
          </p:cNvSpPr>
          <p:nvPr>
            <p:ph type="sldNum" sz="quarter" idx="11"/>
          </p:nvPr>
        </p:nvSpPr>
        <p:spPr/>
        <p:txBody>
          <a:bodyPr rtlCol="0"/>
          <a:lstStyle/>
          <a:p>
            <a:fld id="{EB4BEFD1-6255-494A-B0F9-339D1B23A75B}" type="slidenum">
              <a:rPr lang="en-CA" smtClean="0"/>
              <a:t>‹#›</a:t>
            </a:fld>
            <a:endParaRPr lang="en-CA"/>
          </a:p>
        </p:txBody>
      </p:sp>
      <p:sp>
        <p:nvSpPr>
          <p:cNvPr id="28" name="Footer Placeholder 27"/>
          <p:cNvSpPr>
            <a:spLocks noGrp="1"/>
          </p:cNvSpPr>
          <p:nvPr>
            <p:ph type="ftr" sz="quarter" idx="12"/>
          </p:nvPr>
        </p:nvSpPr>
        <p:spPr/>
        <p:txBody>
          <a:bodyPr rtlCol="0"/>
          <a:lstStyle/>
          <a:p>
            <a:endParaRPr lang="en-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a:xfrm>
            <a:off x="6583680" y="612648"/>
            <a:ext cx="957264" cy="457200"/>
          </a:xfrm>
        </p:spPr>
        <p:txBody>
          <a:bodyPr/>
          <a:lstStyle/>
          <a:p>
            <a:fld id="{C8972B2F-66C1-4FA2-A109-740E936D046B}" type="datetimeFigureOut">
              <a:rPr lang="en-CA" smtClean="0"/>
              <a:t>26/01/2015</a:t>
            </a:fld>
            <a:endParaRPr lang="en-CA"/>
          </a:p>
        </p:txBody>
      </p:sp>
      <p:sp>
        <p:nvSpPr>
          <p:cNvPr id="4" name="Footer Placeholder 3"/>
          <p:cNvSpPr>
            <a:spLocks noGrp="1"/>
          </p:cNvSpPr>
          <p:nvPr>
            <p:ph type="ftr" sz="quarter" idx="11"/>
          </p:nvPr>
        </p:nvSpPr>
        <p:spPr>
          <a:xfrm>
            <a:off x="5257800" y="612648"/>
            <a:ext cx="1325880" cy="457200"/>
          </a:xfrm>
        </p:spPr>
        <p:txBody>
          <a:bodyPr/>
          <a:lstStyle/>
          <a:p>
            <a:endParaRPr lang="en-CA"/>
          </a:p>
        </p:txBody>
      </p:sp>
      <p:sp>
        <p:nvSpPr>
          <p:cNvPr id="5" name="Slide Number Placeholder 4"/>
          <p:cNvSpPr>
            <a:spLocks noGrp="1"/>
          </p:cNvSpPr>
          <p:nvPr>
            <p:ph type="sldNum" sz="quarter" idx="12"/>
          </p:nvPr>
        </p:nvSpPr>
        <p:spPr>
          <a:xfrm>
            <a:off x="8174736" y="2272"/>
            <a:ext cx="762000" cy="365760"/>
          </a:xfrm>
        </p:spPr>
        <p:txBody>
          <a:bodyPr/>
          <a:lstStyle/>
          <a:p>
            <a:fld id="{EB4BEFD1-6255-494A-B0F9-339D1B23A75B}" type="slidenum">
              <a:rPr lang="en-CA" smtClean="0"/>
              <a:t>‹#›</a:t>
            </a:fld>
            <a:endParaRPr lang="en-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972B2F-66C1-4FA2-A109-740E936D046B}" type="datetimeFigureOut">
              <a:rPr lang="en-CA" smtClean="0"/>
              <a:t>26/01/2015</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EB4BEFD1-6255-494A-B0F9-339D1B23A75B}" type="slidenum">
              <a:rPr lang="en-CA" smtClean="0"/>
              <a:t>‹#›</a:t>
            </a:fld>
            <a:endParaRPr lang="en-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496" y="1101970"/>
            <a:ext cx="3383280" cy="877824"/>
          </a:xfrm>
        </p:spPr>
        <p:txBody>
          <a:bodyPr anchor="b"/>
          <a:lstStyle>
            <a:lvl1pPr algn="l">
              <a:buNone/>
              <a:defRPr sz="1800" b="1"/>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C8972B2F-66C1-4FA2-A109-740E936D046B}" type="datetimeFigureOut">
              <a:rPr lang="en-CA" smtClean="0"/>
              <a:t>26/01/2015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B4BEFD1-6255-494A-B0F9-339D1B23A75B}" type="slidenum">
              <a:rPr lang="en-CA" smtClean="0"/>
              <a:t>‹#›</a:t>
            </a:fld>
            <a:endParaRPr lang="en-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6088443" y="3274308"/>
            <a:ext cx="25908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C8972B2F-66C1-4FA2-A109-740E936D046B}" type="datetimeFigureOut">
              <a:rPr lang="en-CA" smtClean="0"/>
              <a:t>26/01/2015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B4BEFD1-6255-494A-B0F9-339D1B23A75B}" type="slidenum">
              <a:rPr lang="en-CA" smtClean="0"/>
              <a:t>‹#›</a:t>
            </a:fld>
            <a:endParaRPr lang="en-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8"/>
            <a:ext cx="9144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a:off x="0" y="-1"/>
            <a:ext cx="9144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Rectangle 29"/>
          <p:cNvSpPr/>
          <p:nvPr/>
        </p:nvSpPr>
        <p:spPr>
          <a:xfrm>
            <a:off x="0" y="308276"/>
            <a:ext cx="9144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Rectangle 30"/>
          <p:cNvSpPr/>
          <p:nvPr/>
        </p:nvSpPr>
        <p:spPr>
          <a:xfrm flipV="1">
            <a:off x="5410182" y="360246"/>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flipV="1">
            <a:off x="5410200" y="440112"/>
            <a:ext cx="37338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Rounded Rectangle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Rounded Rectangle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Rectangle 34"/>
          <p:cNvSpPr/>
          <p:nvPr/>
        </p:nvSpPr>
        <p:spPr bwMode="invGray">
          <a:xfrm>
            <a:off x="9084966" y="-2001"/>
            <a:ext cx="5762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6" name="Rectangle 35"/>
          <p:cNvSpPr/>
          <p:nvPr/>
        </p:nvSpPr>
        <p:spPr bwMode="invGray">
          <a:xfrm>
            <a:off x="9044481" y="-2001"/>
            <a:ext cx="27432"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7" name="Rectangle 36"/>
          <p:cNvSpPr/>
          <p:nvPr/>
        </p:nvSpPr>
        <p:spPr bwMode="invGray">
          <a:xfrm>
            <a:off x="9025428" y="-2001"/>
            <a:ext cx="9144"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Rectangle 37"/>
          <p:cNvSpPr/>
          <p:nvPr/>
        </p:nvSpPr>
        <p:spPr bwMode="invGray">
          <a:xfrm>
            <a:off x="8975423" y="-2001"/>
            <a:ext cx="27432"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bwMode="invGray">
          <a:xfrm>
            <a:off x="8915677" y="380"/>
            <a:ext cx="54864"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Rectangle 39"/>
          <p:cNvSpPr/>
          <p:nvPr/>
        </p:nvSpPr>
        <p:spPr bwMode="invGray">
          <a:xfrm>
            <a:off x="8873475" y="380"/>
            <a:ext cx="9144"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457200" y="1143000"/>
            <a:ext cx="8229600" cy="10668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2249424"/>
            <a:ext cx="8229600" cy="432511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586536" y="612648"/>
            <a:ext cx="957264" cy="457200"/>
          </a:xfrm>
          <a:prstGeom prst="rect">
            <a:avLst/>
          </a:prstGeom>
        </p:spPr>
        <p:txBody>
          <a:bodyPr vert="horz"/>
          <a:lstStyle>
            <a:lvl1pPr algn="l" eaLnBrk="1" latinLnBrk="0" hangingPunct="1">
              <a:defRPr kumimoji="0" sz="800">
                <a:solidFill>
                  <a:schemeClr val="accent2"/>
                </a:solidFill>
              </a:defRPr>
            </a:lvl1pPr>
          </a:lstStyle>
          <a:p>
            <a:fld id="{C8972B2F-66C1-4FA2-A109-740E936D046B}" type="datetimeFigureOut">
              <a:rPr lang="en-CA" smtClean="0"/>
              <a:t>26/01/2015</a:t>
            </a:fld>
            <a:endParaRPr lang="en-CA"/>
          </a:p>
        </p:txBody>
      </p:sp>
      <p:sp>
        <p:nvSpPr>
          <p:cNvPr id="3" name="Footer Placeholder 2"/>
          <p:cNvSpPr>
            <a:spLocks noGrp="1"/>
          </p:cNvSpPr>
          <p:nvPr>
            <p:ph type="ftr" sz="quarter" idx="3"/>
          </p:nvPr>
        </p:nvSpPr>
        <p:spPr>
          <a:xfrm>
            <a:off x="5257800" y="612648"/>
            <a:ext cx="1325880" cy="457200"/>
          </a:xfrm>
          <a:prstGeom prst="rect">
            <a:avLst/>
          </a:prstGeom>
        </p:spPr>
        <p:txBody>
          <a:bodyPr vert="horz"/>
          <a:lstStyle>
            <a:lvl1pPr algn="r" eaLnBrk="1" latinLnBrk="0" hangingPunct="1">
              <a:defRPr kumimoji="0" sz="800">
                <a:solidFill>
                  <a:schemeClr val="accent2"/>
                </a:solidFill>
              </a:defRPr>
            </a:lvl1pPr>
          </a:lstStyle>
          <a:p>
            <a:endParaRPr lang="en-CA"/>
          </a:p>
        </p:txBody>
      </p:sp>
      <p:sp>
        <p:nvSpPr>
          <p:cNvPr id="23" name="Slide Number Placeholder 22"/>
          <p:cNvSpPr>
            <a:spLocks noGrp="1"/>
          </p:cNvSpPr>
          <p:nvPr>
            <p:ph type="sldNum" sz="quarter" idx="4"/>
          </p:nvPr>
        </p:nvSpPr>
        <p:spPr>
          <a:xfrm>
            <a:off x="8174736" y="2272"/>
            <a:ext cx="762000" cy="365760"/>
          </a:xfrm>
          <a:prstGeom prst="rect">
            <a:avLst/>
          </a:prstGeom>
        </p:spPr>
        <p:txBody>
          <a:bodyPr vert="horz" anchor="b"/>
          <a:lstStyle>
            <a:lvl1pPr algn="r" eaLnBrk="1" latinLnBrk="0" hangingPunct="1">
              <a:defRPr kumimoji="0" sz="1800">
                <a:solidFill>
                  <a:srgbClr val="FFFFFF"/>
                </a:solidFill>
              </a:defRPr>
            </a:lvl1pPr>
          </a:lstStyle>
          <a:p>
            <a:fld id="{EB4BEFD1-6255-494A-B0F9-339D1B23A75B}" type="slidenum">
              <a:rPr lang="en-CA" smtClean="0"/>
              <a:t>‹#›</a:t>
            </a:fld>
            <a:endParaRPr lang="en-CA"/>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www.cdss.ca/"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smtClean="0"/>
              <a:t>Intellectual Disabilities</a:t>
            </a:r>
            <a:endParaRPr lang="en-CA" dirty="0"/>
          </a:p>
        </p:txBody>
      </p:sp>
      <p:sp>
        <p:nvSpPr>
          <p:cNvPr id="3" name="Subtitle 2"/>
          <p:cNvSpPr>
            <a:spLocks noGrp="1"/>
          </p:cNvSpPr>
          <p:nvPr>
            <p:ph type="subTitle" idx="1"/>
          </p:nvPr>
        </p:nvSpPr>
        <p:spPr/>
        <p:txBody>
          <a:bodyPr/>
          <a:lstStyle/>
          <a:p>
            <a:r>
              <a:rPr lang="en-CA" dirty="0" smtClean="0"/>
              <a:t>EDUC 426</a:t>
            </a:r>
            <a:endParaRPr lang="en-CA" dirty="0"/>
          </a:p>
        </p:txBody>
      </p:sp>
    </p:spTree>
    <p:extLst>
      <p:ext uri="{BB962C8B-B14F-4D97-AF65-F5344CB8AC3E}">
        <p14:creationId xmlns:p14="http://schemas.microsoft.com/office/powerpoint/2010/main" val="10244377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CA" dirty="0" smtClean="0"/>
              <a:t>Characteristics of Down Syndrome</a:t>
            </a:r>
            <a:endParaRPr lang="en-CA" dirty="0"/>
          </a:p>
        </p:txBody>
      </p:sp>
      <p:sp>
        <p:nvSpPr>
          <p:cNvPr id="3" name="Content Placeholder 2"/>
          <p:cNvSpPr>
            <a:spLocks noGrp="1"/>
          </p:cNvSpPr>
          <p:nvPr>
            <p:ph idx="1"/>
          </p:nvPr>
        </p:nvSpPr>
        <p:spPr/>
        <p:txBody>
          <a:bodyPr/>
          <a:lstStyle/>
          <a:p>
            <a:r>
              <a:rPr lang="en-CA" dirty="0" smtClean="0"/>
              <a:t>Intellectual and developmental problems range from mild to moderate</a:t>
            </a:r>
          </a:p>
          <a:p>
            <a:r>
              <a:rPr lang="en-CA" dirty="0" smtClean="0"/>
              <a:t>Distinct facial appearance</a:t>
            </a:r>
          </a:p>
          <a:p>
            <a:r>
              <a:rPr lang="en-CA" b="1" u="sng" dirty="0" smtClean="0"/>
              <a:t>Common features</a:t>
            </a:r>
            <a:r>
              <a:rPr lang="en-CA" dirty="0" smtClean="0"/>
              <a:t>: flat facial features, small head, short neck, upward slanting eyes, poor muscle tone, broad, short hands, short height</a:t>
            </a:r>
          </a:p>
          <a:p>
            <a:endParaRPr lang="en-CA" dirty="0" smtClean="0"/>
          </a:p>
          <a:p>
            <a:pPr marL="109728" indent="0">
              <a:buNone/>
            </a:pPr>
            <a:endParaRPr lang="en-CA" dirty="0"/>
          </a:p>
        </p:txBody>
      </p:sp>
    </p:spTree>
    <p:extLst>
      <p:ext uri="{BB962C8B-B14F-4D97-AF65-F5344CB8AC3E}">
        <p14:creationId xmlns:p14="http://schemas.microsoft.com/office/powerpoint/2010/main" val="2279601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CA" dirty="0"/>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9512" y="1324356"/>
            <a:ext cx="8691426" cy="5198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871948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CA"/>
          </a:p>
        </p:txBody>
      </p:sp>
      <p:sp>
        <p:nvSpPr>
          <p:cNvPr id="3" name="Content Placeholder 2"/>
          <p:cNvSpPr>
            <a:spLocks noGrp="1"/>
          </p:cNvSpPr>
          <p:nvPr>
            <p:ph idx="1"/>
          </p:nvPr>
        </p:nvSpPr>
        <p:spPr/>
        <p:txBody>
          <a:bodyPr/>
          <a:lstStyle/>
          <a:p>
            <a:endParaRPr lang="en-CA" dirty="0"/>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7662"/>
            <a:ext cx="9144000" cy="64250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5835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Cognitive Characteristics</a:t>
            </a:r>
            <a:endParaRPr lang="en-CA" dirty="0"/>
          </a:p>
        </p:txBody>
      </p:sp>
      <p:sp>
        <p:nvSpPr>
          <p:cNvPr id="3" name="Content Placeholder 2"/>
          <p:cNvSpPr>
            <a:spLocks noGrp="1"/>
          </p:cNvSpPr>
          <p:nvPr>
            <p:ph idx="1"/>
          </p:nvPr>
        </p:nvSpPr>
        <p:spPr/>
        <p:txBody>
          <a:bodyPr/>
          <a:lstStyle/>
          <a:p>
            <a:pPr marL="109728" indent="0" algn="ctr">
              <a:buNone/>
            </a:pPr>
            <a:r>
              <a:rPr lang="en-CA" b="1" dirty="0" smtClean="0"/>
              <a:t>INFANCY AND TODDLER YEARS</a:t>
            </a:r>
          </a:p>
          <a:p>
            <a:endParaRPr lang="en-CA" dirty="0" smtClean="0"/>
          </a:p>
          <a:p>
            <a:r>
              <a:rPr lang="en-CA" dirty="0" smtClean="0"/>
              <a:t>Slower transition from babbling to speech</a:t>
            </a:r>
          </a:p>
          <a:p>
            <a:r>
              <a:rPr lang="en-CA" dirty="0" smtClean="0"/>
              <a:t>Nonverbal requesting is less frequent</a:t>
            </a:r>
          </a:p>
          <a:p>
            <a:r>
              <a:rPr lang="en-CA" dirty="0" smtClean="0"/>
              <a:t>Expressive language development slow</a:t>
            </a:r>
          </a:p>
          <a:p>
            <a:endParaRPr lang="en-CA" dirty="0"/>
          </a:p>
        </p:txBody>
      </p:sp>
    </p:spTree>
    <p:extLst>
      <p:ext uri="{BB962C8B-B14F-4D97-AF65-F5344CB8AC3E}">
        <p14:creationId xmlns:p14="http://schemas.microsoft.com/office/powerpoint/2010/main" val="978413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Cognitive Characteristics</a:t>
            </a:r>
            <a:endParaRPr lang="en-CA" dirty="0"/>
          </a:p>
        </p:txBody>
      </p:sp>
      <p:sp>
        <p:nvSpPr>
          <p:cNvPr id="3" name="Content Placeholder 2"/>
          <p:cNvSpPr>
            <a:spLocks noGrp="1"/>
          </p:cNvSpPr>
          <p:nvPr>
            <p:ph idx="1"/>
          </p:nvPr>
        </p:nvSpPr>
        <p:spPr/>
        <p:txBody>
          <a:bodyPr/>
          <a:lstStyle/>
          <a:p>
            <a:pPr marL="109728" indent="0" algn="ctr">
              <a:buNone/>
            </a:pPr>
            <a:r>
              <a:rPr lang="en-CA" b="1" dirty="0" smtClean="0"/>
              <a:t>CHILDHOOD</a:t>
            </a:r>
          </a:p>
          <a:p>
            <a:endParaRPr lang="en-CA" dirty="0" smtClean="0"/>
          </a:p>
          <a:p>
            <a:r>
              <a:rPr lang="en-CA" dirty="0" smtClean="0"/>
              <a:t>Deficits in verbal short-term memory</a:t>
            </a:r>
          </a:p>
          <a:p>
            <a:r>
              <a:rPr lang="en-CA" dirty="0" smtClean="0"/>
              <a:t>Phonological errors </a:t>
            </a:r>
          </a:p>
          <a:p>
            <a:r>
              <a:rPr lang="en-CA" dirty="0" smtClean="0"/>
              <a:t>Expressive language delays</a:t>
            </a:r>
          </a:p>
          <a:p>
            <a:r>
              <a:rPr lang="en-CA" dirty="0" smtClean="0"/>
              <a:t>Anxiety, depression, withdrawal may increase with age</a:t>
            </a:r>
            <a:endParaRPr lang="en-CA" dirty="0"/>
          </a:p>
        </p:txBody>
      </p:sp>
    </p:spTree>
    <p:extLst>
      <p:ext uri="{BB962C8B-B14F-4D97-AF65-F5344CB8AC3E}">
        <p14:creationId xmlns:p14="http://schemas.microsoft.com/office/powerpoint/2010/main" val="1170868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Cognitive Characteristics</a:t>
            </a:r>
            <a:endParaRPr lang="en-CA" dirty="0"/>
          </a:p>
        </p:txBody>
      </p:sp>
      <p:sp>
        <p:nvSpPr>
          <p:cNvPr id="3" name="Content Placeholder 2"/>
          <p:cNvSpPr>
            <a:spLocks noGrp="1"/>
          </p:cNvSpPr>
          <p:nvPr>
            <p:ph idx="1"/>
          </p:nvPr>
        </p:nvSpPr>
        <p:spPr/>
        <p:txBody>
          <a:bodyPr/>
          <a:lstStyle/>
          <a:p>
            <a:pPr marL="109728" indent="0" algn="ctr">
              <a:buNone/>
            </a:pPr>
            <a:r>
              <a:rPr lang="en-CA" b="1" dirty="0" smtClean="0"/>
              <a:t>ADOLESCENCE</a:t>
            </a:r>
          </a:p>
          <a:p>
            <a:endParaRPr lang="en-CA" dirty="0" smtClean="0"/>
          </a:p>
          <a:p>
            <a:r>
              <a:rPr lang="en-CA" dirty="0" smtClean="0"/>
              <a:t>Deficits in short-term memory continue</a:t>
            </a:r>
          </a:p>
          <a:p>
            <a:r>
              <a:rPr lang="en-CA" dirty="0" smtClean="0"/>
              <a:t>Working memory deficits evident</a:t>
            </a:r>
          </a:p>
          <a:p>
            <a:r>
              <a:rPr lang="en-CA" dirty="0" smtClean="0"/>
              <a:t>Problems with visual sequencing, matching</a:t>
            </a:r>
          </a:p>
          <a:p>
            <a:r>
              <a:rPr lang="en-CA" dirty="0" smtClean="0"/>
              <a:t>Language development delayed-syntax comprehension</a:t>
            </a:r>
          </a:p>
          <a:p>
            <a:endParaRPr lang="en-CA" dirty="0" smtClean="0"/>
          </a:p>
        </p:txBody>
      </p:sp>
    </p:spTree>
    <p:extLst>
      <p:ext uri="{BB962C8B-B14F-4D97-AF65-F5344CB8AC3E}">
        <p14:creationId xmlns:p14="http://schemas.microsoft.com/office/powerpoint/2010/main" val="23703415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CA" dirty="0" smtClean="0"/>
              <a:t>Videos</a:t>
            </a:r>
            <a:endParaRPr lang="en-CA" dirty="0"/>
          </a:p>
        </p:txBody>
      </p:sp>
      <p:sp>
        <p:nvSpPr>
          <p:cNvPr id="3" name="Content Placeholder 2"/>
          <p:cNvSpPr>
            <a:spLocks noGrp="1"/>
          </p:cNvSpPr>
          <p:nvPr>
            <p:ph idx="1"/>
          </p:nvPr>
        </p:nvSpPr>
        <p:spPr/>
        <p:txBody>
          <a:bodyPr/>
          <a:lstStyle/>
          <a:p>
            <a:r>
              <a:rPr lang="en-CA" dirty="0" smtClean="0"/>
              <a:t>Watch the videos on literacy instruction to children with down syndrome</a:t>
            </a:r>
          </a:p>
          <a:p>
            <a:r>
              <a:rPr lang="en-CA" dirty="0" smtClean="0"/>
              <a:t>Take notes on strategies </a:t>
            </a:r>
            <a:endParaRPr lang="en-CA" dirty="0"/>
          </a:p>
        </p:txBody>
      </p:sp>
    </p:spTree>
    <p:extLst>
      <p:ext uri="{BB962C8B-B14F-4D97-AF65-F5344CB8AC3E}">
        <p14:creationId xmlns:p14="http://schemas.microsoft.com/office/powerpoint/2010/main" val="534867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Social Development</a:t>
            </a:r>
            <a:endParaRPr lang="en-CA" dirty="0"/>
          </a:p>
        </p:txBody>
      </p:sp>
      <p:sp>
        <p:nvSpPr>
          <p:cNvPr id="3" name="Content Placeholder 2"/>
          <p:cNvSpPr>
            <a:spLocks noGrp="1"/>
          </p:cNvSpPr>
          <p:nvPr>
            <p:ph idx="1"/>
          </p:nvPr>
        </p:nvSpPr>
        <p:spPr/>
        <p:txBody>
          <a:bodyPr/>
          <a:lstStyle/>
          <a:p>
            <a:r>
              <a:rPr lang="en-CA" dirty="0" smtClean="0"/>
              <a:t>Social understanding, empathy, and social interactive skills are strengths for children with Down syndrome</a:t>
            </a:r>
          </a:p>
          <a:p>
            <a:endParaRPr lang="en-CA" dirty="0" smtClean="0"/>
          </a:p>
          <a:p>
            <a:r>
              <a:rPr lang="en-CA" dirty="0" smtClean="0"/>
              <a:t>Teachers need to increase friendship opportunities, play opportunities, and independent skills</a:t>
            </a:r>
          </a:p>
          <a:p>
            <a:endParaRPr lang="en-CA" dirty="0" smtClean="0"/>
          </a:p>
        </p:txBody>
      </p:sp>
    </p:spTree>
    <p:extLst>
      <p:ext uri="{BB962C8B-B14F-4D97-AF65-F5344CB8AC3E}">
        <p14:creationId xmlns:p14="http://schemas.microsoft.com/office/powerpoint/2010/main" val="10094164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Temperament &amp; Personality</a:t>
            </a:r>
            <a:endParaRPr lang="en-CA" dirty="0"/>
          </a:p>
        </p:txBody>
      </p:sp>
      <p:sp>
        <p:nvSpPr>
          <p:cNvPr id="3" name="Content Placeholder 2"/>
          <p:cNvSpPr>
            <a:spLocks noGrp="1"/>
          </p:cNvSpPr>
          <p:nvPr>
            <p:ph idx="1"/>
          </p:nvPr>
        </p:nvSpPr>
        <p:spPr/>
        <p:txBody>
          <a:bodyPr/>
          <a:lstStyle/>
          <a:p>
            <a:r>
              <a:rPr lang="en-CA" dirty="0" smtClean="0"/>
              <a:t>Range of temperament and personality characteristics among children with Down syndrome is the same as the range observed in typically developing children</a:t>
            </a:r>
            <a:endParaRPr lang="en-CA" dirty="0"/>
          </a:p>
        </p:txBody>
      </p:sp>
    </p:spTree>
    <p:extLst>
      <p:ext uri="{BB962C8B-B14F-4D97-AF65-F5344CB8AC3E}">
        <p14:creationId xmlns:p14="http://schemas.microsoft.com/office/powerpoint/2010/main" val="20913950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Language to Use</a:t>
            </a:r>
            <a:endParaRPr lang="en-CA" dirty="0"/>
          </a:p>
        </p:txBody>
      </p:sp>
      <p:sp>
        <p:nvSpPr>
          <p:cNvPr id="3" name="Content Placeholder 2"/>
          <p:cNvSpPr>
            <a:spLocks noGrp="1"/>
          </p:cNvSpPr>
          <p:nvPr>
            <p:ph idx="1"/>
          </p:nvPr>
        </p:nvSpPr>
        <p:spPr/>
        <p:txBody>
          <a:bodyPr>
            <a:normAutofit/>
          </a:bodyPr>
          <a:lstStyle/>
          <a:p>
            <a:r>
              <a:rPr lang="en-CA" dirty="0" smtClean="0"/>
              <a:t>Down Syndrome</a:t>
            </a:r>
          </a:p>
          <a:p>
            <a:r>
              <a:rPr lang="en-CA" dirty="0" smtClean="0"/>
              <a:t>A person with Down Syndrome</a:t>
            </a:r>
          </a:p>
          <a:p>
            <a:r>
              <a:rPr lang="en-CA" dirty="0" smtClean="0"/>
              <a:t>Living with Down Syndrome</a:t>
            </a:r>
          </a:p>
          <a:p>
            <a:r>
              <a:rPr lang="en-CA" dirty="0" smtClean="0"/>
              <a:t>Has Down Syndrome</a:t>
            </a:r>
          </a:p>
          <a:p>
            <a:pPr marL="109728" indent="0">
              <a:buNone/>
            </a:pPr>
            <a:endParaRPr lang="en-CA" dirty="0"/>
          </a:p>
          <a:p>
            <a:pPr marL="109728" indent="0">
              <a:buNone/>
            </a:pPr>
            <a:r>
              <a:rPr lang="en-CA" b="1" u="sng" dirty="0" smtClean="0"/>
              <a:t>Not acceptable</a:t>
            </a:r>
            <a:r>
              <a:rPr lang="en-CA" dirty="0" smtClean="0"/>
              <a:t>: suffering from Down Syndrome, afflicted with Down Syndrome, Down’s kid; assuming people with Down Syndrome are always happy</a:t>
            </a:r>
          </a:p>
        </p:txBody>
      </p:sp>
    </p:spTree>
    <p:extLst>
      <p:ext uri="{BB962C8B-B14F-4D97-AF65-F5344CB8AC3E}">
        <p14:creationId xmlns:p14="http://schemas.microsoft.com/office/powerpoint/2010/main" val="2722192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b="1" dirty="0" smtClean="0"/>
              <a:t>What are intellectual disabilities?</a:t>
            </a:r>
            <a:endParaRPr lang="en-CA" b="1" dirty="0"/>
          </a:p>
        </p:txBody>
      </p:sp>
      <p:sp>
        <p:nvSpPr>
          <p:cNvPr id="3" name="Content Placeholder 2"/>
          <p:cNvSpPr>
            <a:spLocks noGrp="1"/>
          </p:cNvSpPr>
          <p:nvPr>
            <p:ph idx="1"/>
          </p:nvPr>
        </p:nvSpPr>
        <p:spPr/>
        <p:txBody>
          <a:bodyPr/>
          <a:lstStyle/>
          <a:p>
            <a:r>
              <a:rPr lang="en-CA" sz="3200" dirty="0" smtClean="0"/>
              <a:t>Historically, the term “mentally retarded” was used </a:t>
            </a:r>
          </a:p>
          <a:p>
            <a:r>
              <a:rPr lang="en-CA" sz="3200" dirty="0" smtClean="0"/>
              <a:t>Derogatory and negative stereotype</a:t>
            </a:r>
          </a:p>
          <a:p>
            <a:r>
              <a:rPr lang="en-CA" sz="3200" dirty="0" smtClean="0"/>
              <a:t>Term is still used today</a:t>
            </a:r>
          </a:p>
          <a:p>
            <a:pPr marL="109728" indent="0">
              <a:buNone/>
            </a:pPr>
            <a:endParaRPr lang="en-CA" dirty="0"/>
          </a:p>
        </p:txBody>
      </p:sp>
    </p:spTree>
    <p:extLst>
      <p:ext uri="{BB962C8B-B14F-4D97-AF65-F5344CB8AC3E}">
        <p14:creationId xmlns:p14="http://schemas.microsoft.com/office/powerpoint/2010/main" val="7017064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CA" dirty="0" smtClean="0"/>
              <a:t>Professionals Involved in the School</a:t>
            </a:r>
            <a:endParaRPr lang="en-CA" dirty="0"/>
          </a:p>
        </p:txBody>
      </p:sp>
      <p:sp>
        <p:nvSpPr>
          <p:cNvPr id="3" name="Content Placeholder 2"/>
          <p:cNvSpPr>
            <a:spLocks noGrp="1"/>
          </p:cNvSpPr>
          <p:nvPr>
            <p:ph idx="1"/>
          </p:nvPr>
        </p:nvSpPr>
        <p:spPr/>
        <p:txBody>
          <a:bodyPr/>
          <a:lstStyle/>
          <a:p>
            <a:r>
              <a:rPr lang="en-CA" dirty="0" smtClean="0"/>
              <a:t>Occupational therapist (OT)</a:t>
            </a:r>
          </a:p>
          <a:p>
            <a:r>
              <a:rPr lang="en-CA" dirty="0" smtClean="0"/>
              <a:t>Speech-language pathologist (SLP)</a:t>
            </a:r>
          </a:p>
          <a:p>
            <a:r>
              <a:rPr lang="en-CA" dirty="0" smtClean="0"/>
              <a:t>Social worker</a:t>
            </a:r>
            <a:endParaRPr lang="en-CA" dirty="0"/>
          </a:p>
        </p:txBody>
      </p:sp>
    </p:spTree>
    <p:extLst>
      <p:ext uri="{BB962C8B-B14F-4D97-AF65-F5344CB8AC3E}">
        <p14:creationId xmlns:p14="http://schemas.microsoft.com/office/powerpoint/2010/main" val="11315739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Inclusion Benefits</a:t>
            </a:r>
            <a:endParaRPr lang="en-CA" dirty="0"/>
          </a:p>
        </p:txBody>
      </p:sp>
      <p:sp>
        <p:nvSpPr>
          <p:cNvPr id="3" name="Content Placeholder 2"/>
          <p:cNvSpPr>
            <a:spLocks noGrp="1"/>
          </p:cNvSpPr>
          <p:nvPr>
            <p:ph idx="1"/>
          </p:nvPr>
        </p:nvSpPr>
        <p:spPr/>
        <p:txBody>
          <a:bodyPr/>
          <a:lstStyle/>
          <a:p>
            <a:pPr marL="109728" indent="0" algn="ctr">
              <a:buNone/>
            </a:pPr>
            <a:r>
              <a:rPr lang="en-CA" dirty="0" smtClean="0"/>
              <a:t>What are the specific benefits (for the student with Down Syndrome) for including students with Down Syndrome in your class?</a:t>
            </a:r>
          </a:p>
          <a:p>
            <a:pPr marL="109728" indent="0" algn="ctr">
              <a:buNone/>
            </a:pPr>
            <a:endParaRPr lang="en-CA" dirty="0"/>
          </a:p>
          <a:p>
            <a:pPr marL="109728" indent="0" algn="ctr">
              <a:buNone/>
            </a:pPr>
            <a:r>
              <a:rPr lang="en-CA" dirty="0" smtClean="0"/>
              <a:t>Brainstorm as a group.</a:t>
            </a:r>
            <a:endParaRPr lang="en-CA" dirty="0"/>
          </a:p>
        </p:txBody>
      </p:sp>
    </p:spTree>
    <p:extLst>
      <p:ext uri="{BB962C8B-B14F-4D97-AF65-F5344CB8AC3E}">
        <p14:creationId xmlns:p14="http://schemas.microsoft.com/office/powerpoint/2010/main" val="33259030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Adaptations to Promote Inclusion</a:t>
            </a:r>
            <a:endParaRPr lang="en-CA" dirty="0"/>
          </a:p>
        </p:txBody>
      </p:sp>
      <p:sp>
        <p:nvSpPr>
          <p:cNvPr id="3" name="Content Placeholder 2"/>
          <p:cNvSpPr>
            <a:spLocks noGrp="1"/>
          </p:cNvSpPr>
          <p:nvPr>
            <p:ph idx="1"/>
          </p:nvPr>
        </p:nvSpPr>
        <p:spPr/>
        <p:txBody>
          <a:bodyPr/>
          <a:lstStyle/>
          <a:p>
            <a:pPr algn="ctr"/>
            <a:r>
              <a:rPr lang="en-CA" dirty="0" smtClean="0"/>
              <a:t>Think about your classroom set up. Think about materials students need to learn like writing utensils and scissors. What types of adaptations can be made in your classroom to accommodate a student with Down Syndrome. </a:t>
            </a:r>
          </a:p>
          <a:p>
            <a:pPr algn="ctr"/>
            <a:endParaRPr lang="en-CA" dirty="0"/>
          </a:p>
          <a:p>
            <a:pPr algn="ctr"/>
            <a:r>
              <a:rPr lang="en-CA" dirty="0" smtClean="0"/>
              <a:t>Brainstorm</a:t>
            </a:r>
            <a:endParaRPr lang="en-CA" dirty="0"/>
          </a:p>
        </p:txBody>
      </p:sp>
    </p:spTree>
    <p:extLst>
      <p:ext uri="{BB962C8B-B14F-4D97-AF65-F5344CB8AC3E}">
        <p14:creationId xmlns:p14="http://schemas.microsoft.com/office/powerpoint/2010/main" val="27929661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CA" dirty="0" smtClean="0"/>
              <a:t>Factors That Influence Student Success</a:t>
            </a:r>
            <a:endParaRPr lang="en-CA" dirty="0"/>
          </a:p>
        </p:txBody>
      </p:sp>
      <p:sp>
        <p:nvSpPr>
          <p:cNvPr id="3" name="Content Placeholder 2"/>
          <p:cNvSpPr>
            <a:spLocks noGrp="1"/>
          </p:cNvSpPr>
          <p:nvPr>
            <p:ph idx="1"/>
          </p:nvPr>
        </p:nvSpPr>
        <p:spPr/>
        <p:txBody>
          <a:bodyPr>
            <a:normAutofit/>
          </a:bodyPr>
          <a:lstStyle/>
          <a:p>
            <a:pPr marL="109728" indent="0">
              <a:buNone/>
            </a:pPr>
            <a:r>
              <a:rPr lang="en-CA" sz="3200" b="1" dirty="0" smtClean="0"/>
              <a:t>Cognition</a:t>
            </a:r>
          </a:p>
          <a:p>
            <a:pPr marL="109728" indent="0">
              <a:buNone/>
            </a:pPr>
            <a:endParaRPr lang="en-CA" sz="3200" b="1" dirty="0"/>
          </a:p>
          <a:p>
            <a:pPr marL="109728" indent="0">
              <a:buNone/>
            </a:pPr>
            <a:r>
              <a:rPr lang="en-CA" sz="3200" dirty="0" smtClean="0"/>
              <a:t>Multi-modal approach</a:t>
            </a:r>
          </a:p>
          <a:p>
            <a:pPr marL="109728" indent="0">
              <a:buNone/>
            </a:pPr>
            <a:r>
              <a:rPr lang="en-CA" sz="3200" dirty="0" smtClean="0"/>
              <a:t>Visual and/or tactile approach</a:t>
            </a:r>
            <a:endParaRPr lang="en-CA" sz="3200" dirty="0"/>
          </a:p>
        </p:txBody>
      </p:sp>
    </p:spTree>
    <p:extLst>
      <p:ext uri="{BB962C8B-B14F-4D97-AF65-F5344CB8AC3E}">
        <p14:creationId xmlns:p14="http://schemas.microsoft.com/office/powerpoint/2010/main" val="17234813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Success Continued….</a:t>
            </a:r>
            <a:endParaRPr lang="en-CA" dirty="0"/>
          </a:p>
        </p:txBody>
      </p:sp>
      <p:sp>
        <p:nvSpPr>
          <p:cNvPr id="3" name="Content Placeholder 2"/>
          <p:cNvSpPr>
            <a:spLocks noGrp="1"/>
          </p:cNvSpPr>
          <p:nvPr>
            <p:ph idx="1"/>
          </p:nvPr>
        </p:nvSpPr>
        <p:spPr/>
        <p:txBody>
          <a:bodyPr/>
          <a:lstStyle/>
          <a:p>
            <a:pPr marL="109728" indent="0">
              <a:buNone/>
            </a:pPr>
            <a:r>
              <a:rPr lang="en-CA" b="1" dirty="0" smtClean="0"/>
              <a:t>Vision and Hearing</a:t>
            </a:r>
          </a:p>
          <a:p>
            <a:pPr marL="109728" indent="0">
              <a:buNone/>
            </a:pPr>
            <a:endParaRPr lang="en-CA" b="1" dirty="0"/>
          </a:p>
          <a:p>
            <a:pPr marL="109728" indent="0">
              <a:buNone/>
            </a:pPr>
            <a:r>
              <a:rPr lang="en-CA" dirty="0" smtClean="0"/>
              <a:t>Hearing aids</a:t>
            </a:r>
          </a:p>
          <a:p>
            <a:pPr marL="109728" indent="0">
              <a:buNone/>
            </a:pPr>
            <a:r>
              <a:rPr lang="en-CA" dirty="0" smtClean="0"/>
              <a:t>FM Systems</a:t>
            </a:r>
          </a:p>
          <a:p>
            <a:pPr marL="109728" indent="0">
              <a:buNone/>
            </a:pPr>
            <a:r>
              <a:rPr lang="en-CA" dirty="0" smtClean="0"/>
              <a:t>AAC System</a:t>
            </a:r>
          </a:p>
          <a:p>
            <a:pPr marL="109728" indent="0">
              <a:buNone/>
            </a:pPr>
            <a:r>
              <a:rPr lang="en-CA" dirty="0" smtClean="0"/>
              <a:t>Sign language</a:t>
            </a:r>
            <a:endParaRPr lang="en-CA" dirty="0"/>
          </a:p>
        </p:txBody>
      </p:sp>
    </p:spTree>
    <p:extLst>
      <p:ext uri="{BB962C8B-B14F-4D97-AF65-F5344CB8AC3E}">
        <p14:creationId xmlns:p14="http://schemas.microsoft.com/office/powerpoint/2010/main" val="39245097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Success Continued…</a:t>
            </a:r>
            <a:endParaRPr lang="en-CA" dirty="0"/>
          </a:p>
        </p:txBody>
      </p:sp>
      <p:sp>
        <p:nvSpPr>
          <p:cNvPr id="3" name="Content Placeholder 2"/>
          <p:cNvSpPr>
            <a:spLocks noGrp="1"/>
          </p:cNvSpPr>
          <p:nvPr>
            <p:ph idx="1"/>
          </p:nvPr>
        </p:nvSpPr>
        <p:spPr/>
        <p:txBody>
          <a:bodyPr/>
          <a:lstStyle/>
          <a:p>
            <a:pPr marL="109728" indent="0">
              <a:buNone/>
            </a:pPr>
            <a:r>
              <a:rPr lang="en-CA" b="1" dirty="0" smtClean="0"/>
              <a:t>Sensory/Motor</a:t>
            </a:r>
          </a:p>
          <a:p>
            <a:pPr marL="109728" indent="0">
              <a:buNone/>
            </a:pPr>
            <a:endParaRPr lang="en-CA" b="1" dirty="0"/>
          </a:p>
          <a:p>
            <a:pPr marL="109728" indent="0">
              <a:buNone/>
            </a:pPr>
            <a:r>
              <a:rPr lang="en-CA" dirty="0" smtClean="0"/>
              <a:t>Focus on one sense at a time</a:t>
            </a:r>
          </a:p>
          <a:p>
            <a:pPr marL="109728" indent="0">
              <a:buNone/>
            </a:pPr>
            <a:r>
              <a:rPr lang="en-CA" dirty="0" smtClean="0"/>
              <a:t>Provide seating in quiet spaces</a:t>
            </a:r>
          </a:p>
          <a:p>
            <a:pPr marL="109728" indent="0">
              <a:buNone/>
            </a:pPr>
            <a:r>
              <a:rPr lang="en-CA" dirty="0" smtClean="0"/>
              <a:t>Limit noise, light, activity</a:t>
            </a:r>
          </a:p>
          <a:p>
            <a:pPr marL="109728" indent="0">
              <a:buNone/>
            </a:pPr>
            <a:r>
              <a:rPr lang="en-CA" dirty="0" smtClean="0"/>
              <a:t>Frequent breaks</a:t>
            </a:r>
          </a:p>
          <a:p>
            <a:pPr marL="109728" indent="0">
              <a:buNone/>
            </a:pPr>
            <a:r>
              <a:rPr lang="en-CA" dirty="0" smtClean="0"/>
              <a:t>Acknowledge sensitivity to some textures</a:t>
            </a:r>
          </a:p>
          <a:p>
            <a:pPr marL="109728" indent="0">
              <a:buNone/>
            </a:pPr>
            <a:endParaRPr lang="en-CA" b="1" dirty="0"/>
          </a:p>
          <a:p>
            <a:pPr marL="109728" indent="0">
              <a:buNone/>
            </a:pPr>
            <a:endParaRPr lang="en-CA" b="1" dirty="0"/>
          </a:p>
        </p:txBody>
      </p:sp>
    </p:spTree>
    <p:extLst>
      <p:ext uri="{BB962C8B-B14F-4D97-AF65-F5344CB8AC3E}">
        <p14:creationId xmlns:p14="http://schemas.microsoft.com/office/powerpoint/2010/main" val="8190234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Success Continued…</a:t>
            </a:r>
            <a:endParaRPr lang="en-CA" dirty="0"/>
          </a:p>
        </p:txBody>
      </p:sp>
      <p:sp>
        <p:nvSpPr>
          <p:cNvPr id="3" name="Content Placeholder 2"/>
          <p:cNvSpPr>
            <a:spLocks noGrp="1"/>
          </p:cNvSpPr>
          <p:nvPr>
            <p:ph idx="1"/>
          </p:nvPr>
        </p:nvSpPr>
        <p:spPr/>
        <p:txBody>
          <a:bodyPr/>
          <a:lstStyle/>
          <a:p>
            <a:pPr marL="109728" indent="0">
              <a:buNone/>
            </a:pPr>
            <a:r>
              <a:rPr lang="en-CA" b="1" dirty="0" smtClean="0"/>
              <a:t>Communication</a:t>
            </a:r>
          </a:p>
          <a:p>
            <a:pPr marL="109728" indent="0">
              <a:buNone/>
            </a:pPr>
            <a:endParaRPr lang="en-CA" b="1" dirty="0" smtClean="0"/>
          </a:p>
          <a:p>
            <a:pPr marL="109728" indent="0">
              <a:buNone/>
            </a:pPr>
            <a:r>
              <a:rPr lang="en-CA" dirty="0" smtClean="0"/>
              <a:t>Receptive language and expressive language</a:t>
            </a:r>
          </a:p>
          <a:p>
            <a:pPr marL="109728" indent="0">
              <a:buNone/>
            </a:pPr>
            <a:r>
              <a:rPr lang="en-CA" dirty="0" smtClean="0"/>
              <a:t>Many students understand more than they can express</a:t>
            </a:r>
          </a:p>
          <a:p>
            <a:pPr marL="109728" indent="0">
              <a:buNone/>
            </a:pPr>
            <a:r>
              <a:rPr lang="en-CA" dirty="0" smtClean="0"/>
              <a:t>Allow student to speak for him or herself</a:t>
            </a:r>
            <a:endParaRPr lang="en-CA" dirty="0"/>
          </a:p>
          <a:p>
            <a:pPr marL="109728" indent="0">
              <a:buNone/>
            </a:pPr>
            <a:endParaRPr lang="en-CA" b="1" dirty="0"/>
          </a:p>
        </p:txBody>
      </p:sp>
    </p:spTree>
    <p:extLst>
      <p:ext uri="{BB962C8B-B14F-4D97-AF65-F5344CB8AC3E}">
        <p14:creationId xmlns:p14="http://schemas.microsoft.com/office/powerpoint/2010/main" val="39994102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Tips for Communicating</a:t>
            </a:r>
            <a:endParaRPr lang="en-CA" dirty="0"/>
          </a:p>
        </p:txBody>
      </p:sp>
      <p:sp>
        <p:nvSpPr>
          <p:cNvPr id="3" name="Content Placeholder 2"/>
          <p:cNvSpPr>
            <a:spLocks noGrp="1"/>
          </p:cNvSpPr>
          <p:nvPr>
            <p:ph idx="1"/>
          </p:nvPr>
        </p:nvSpPr>
        <p:spPr/>
        <p:txBody>
          <a:bodyPr/>
          <a:lstStyle/>
          <a:p>
            <a:r>
              <a:rPr lang="en-CA" dirty="0" smtClean="0"/>
              <a:t>Eye contact is maintained before speaking to student</a:t>
            </a:r>
          </a:p>
          <a:p>
            <a:r>
              <a:rPr lang="en-CA" dirty="0" smtClean="0"/>
              <a:t>Get down to student’s level before giving instructions</a:t>
            </a:r>
          </a:p>
          <a:p>
            <a:r>
              <a:rPr lang="en-CA" dirty="0" smtClean="0"/>
              <a:t>Allow 7-10 seconds to process spoken material before repeating instructions</a:t>
            </a:r>
          </a:p>
          <a:p>
            <a:r>
              <a:rPr lang="en-CA" dirty="0" smtClean="0"/>
              <a:t>Ask open-ended questions</a:t>
            </a:r>
          </a:p>
          <a:p>
            <a:r>
              <a:rPr lang="en-CA" dirty="0" smtClean="0"/>
              <a:t>Use prompts if needed</a:t>
            </a:r>
            <a:endParaRPr lang="en-CA" dirty="0"/>
          </a:p>
        </p:txBody>
      </p:sp>
    </p:spTree>
    <p:extLst>
      <p:ext uri="{BB962C8B-B14F-4D97-AF65-F5344CB8AC3E}">
        <p14:creationId xmlns:p14="http://schemas.microsoft.com/office/powerpoint/2010/main" val="23975025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Tips for Communicating</a:t>
            </a:r>
            <a:endParaRPr lang="en-CA" dirty="0"/>
          </a:p>
        </p:txBody>
      </p:sp>
      <p:sp>
        <p:nvSpPr>
          <p:cNvPr id="3" name="Content Placeholder 2"/>
          <p:cNvSpPr>
            <a:spLocks noGrp="1"/>
          </p:cNvSpPr>
          <p:nvPr>
            <p:ph idx="1"/>
          </p:nvPr>
        </p:nvSpPr>
        <p:spPr/>
        <p:txBody>
          <a:bodyPr/>
          <a:lstStyle/>
          <a:p>
            <a:r>
              <a:rPr lang="en-CA" dirty="0" smtClean="0"/>
              <a:t>Provide choices if necessary</a:t>
            </a:r>
          </a:p>
          <a:p>
            <a:r>
              <a:rPr lang="en-CA" dirty="0" smtClean="0"/>
              <a:t>Request that the student slows down or tries again if you cannot understand him/her</a:t>
            </a:r>
          </a:p>
          <a:p>
            <a:r>
              <a:rPr lang="en-CA" dirty="0" smtClean="0"/>
              <a:t>Do not interject or finish sentences for the student</a:t>
            </a:r>
          </a:p>
          <a:p>
            <a:r>
              <a:rPr lang="en-CA" dirty="0" smtClean="0"/>
              <a:t>Use pictures, symbols, or signs to supplement verbal communication</a:t>
            </a:r>
          </a:p>
          <a:p>
            <a:r>
              <a:rPr lang="en-CA" dirty="0" smtClean="0"/>
              <a:t>Encourage others to communicate directly with the student</a:t>
            </a:r>
          </a:p>
          <a:p>
            <a:endParaRPr lang="en-CA" dirty="0" smtClean="0"/>
          </a:p>
        </p:txBody>
      </p:sp>
    </p:spTree>
    <p:extLst>
      <p:ext uri="{BB962C8B-B14F-4D97-AF65-F5344CB8AC3E}">
        <p14:creationId xmlns:p14="http://schemas.microsoft.com/office/powerpoint/2010/main" val="6989513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Tips for Communicating</a:t>
            </a:r>
            <a:endParaRPr lang="en-CA" dirty="0"/>
          </a:p>
        </p:txBody>
      </p:sp>
      <p:sp>
        <p:nvSpPr>
          <p:cNvPr id="3" name="Content Placeholder 2"/>
          <p:cNvSpPr>
            <a:spLocks noGrp="1"/>
          </p:cNvSpPr>
          <p:nvPr>
            <p:ph idx="1"/>
          </p:nvPr>
        </p:nvSpPr>
        <p:spPr/>
        <p:txBody>
          <a:bodyPr/>
          <a:lstStyle/>
          <a:p>
            <a:r>
              <a:rPr lang="en-CA" dirty="0" smtClean="0"/>
              <a:t>Educate others about any communication strategies the student is using (AAC, PECS)</a:t>
            </a:r>
          </a:p>
          <a:p>
            <a:r>
              <a:rPr lang="en-CA" dirty="0" smtClean="0"/>
              <a:t>Ask parents what strategies they use at home</a:t>
            </a:r>
          </a:p>
          <a:p>
            <a:r>
              <a:rPr lang="en-CA" dirty="0" smtClean="0"/>
              <a:t>Encourage language development by modelling the student’s response back to him or her and expanding the utterance by using correct grammar and supplemental information. </a:t>
            </a:r>
          </a:p>
          <a:p>
            <a:r>
              <a:rPr lang="en-CA" dirty="0" smtClean="0"/>
              <a:t>Talk with the school’s designated SLP</a:t>
            </a:r>
            <a:endParaRPr lang="en-CA" dirty="0"/>
          </a:p>
        </p:txBody>
      </p:sp>
    </p:spTree>
    <p:extLst>
      <p:ext uri="{BB962C8B-B14F-4D97-AF65-F5344CB8AC3E}">
        <p14:creationId xmlns:p14="http://schemas.microsoft.com/office/powerpoint/2010/main" val="1708047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Intellectual Disabilities</a:t>
            </a:r>
            <a:endParaRPr lang="en-CA" dirty="0"/>
          </a:p>
        </p:txBody>
      </p:sp>
      <p:sp>
        <p:nvSpPr>
          <p:cNvPr id="3" name="Content Placeholder 2"/>
          <p:cNvSpPr>
            <a:spLocks noGrp="1"/>
          </p:cNvSpPr>
          <p:nvPr>
            <p:ph idx="1"/>
          </p:nvPr>
        </p:nvSpPr>
        <p:spPr/>
        <p:txBody>
          <a:bodyPr/>
          <a:lstStyle/>
          <a:p>
            <a:r>
              <a:rPr lang="en-CA" dirty="0" smtClean="0"/>
              <a:t>Great website to check out is </a:t>
            </a:r>
            <a:r>
              <a:rPr lang="en-CA" b="1" u="sng" dirty="0" smtClean="0"/>
              <a:t>inclusionbc.org</a:t>
            </a:r>
          </a:p>
          <a:p>
            <a:r>
              <a:rPr lang="en-CA" dirty="0"/>
              <a:t>http://www.cacl.ca/</a:t>
            </a:r>
          </a:p>
          <a:p>
            <a:r>
              <a:rPr lang="en-CA" dirty="0" smtClean="0"/>
              <a:t>Watch the video </a:t>
            </a:r>
            <a:endParaRPr lang="en-CA" dirty="0"/>
          </a:p>
        </p:txBody>
      </p:sp>
    </p:spTree>
    <p:extLst>
      <p:ext uri="{BB962C8B-B14F-4D97-AF65-F5344CB8AC3E}">
        <p14:creationId xmlns:p14="http://schemas.microsoft.com/office/powerpoint/2010/main" val="41113553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Teaching Concepts</a:t>
            </a:r>
            <a:endParaRPr lang="en-CA" dirty="0"/>
          </a:p>
        </p:txBody>
      </p:sp>
      <p:sp>
        <p:nvSpPr>
          <p:cNvPr id="3" name="Content Placeholder 2"/>
          <p:cNvSpPr>
            <a:spLocks noGrp="1"/>
          </p:cNvSpPr>
          <p:nvPr>
            <p:ph idx="1"/>
          </p:nvPr>
        </p:nvSpPr>
        <p:spPr/>
        <p:txBody>
          <a:bodyPr/>
          <a:lstStyle/>
          <a:p>
            <a:r>
              <a:rPr lang="en-CA" dirty="0" smtClean="0"/>
              <a:t>Use verbal cues: songs, rhymes, repetitive phrases</a:t>
            </a:r>
          </a:p>
          <a:p>
            <a:r>
              <a:rPr lang="en-CA" dirty="0" smtClean="0"/>
              <a:t>Use visual supports: visual schedules, photos, charts, color codes</a:t>
            </a:r>
          </a:p>
          <a:p>
            <a:r>
              <a:rPr lang="en-CA" dirty="0" smtClean="0"/>
              <a:t>Select reading materials at student’s level of comprehension</a:t>
            </a:r>
          </a:p>
          <a:p>
            <a:r>
              <a:rPr lang="en-CA" dirty="0" smtClean="0"/>
              <a:t>Assign homework that student is familiar with</a:t>
            </a:r>
          </a:p>
          <a:p>
            <a:r>
              <a:rPr lang="en-CA" dirty="0" smtClean="0"/>
              <a:t>Expect student to take tests and exams (modify content, time, assessment method)</a:t>
            </a:r>
            <a:endParaRPr lang="en-CA" dirty="0"/>
          </a:p>
        </p:txBody>
      </p:sp>
    </p:spTree>
    <p:extLst>
      <p:ext uri="{BB962C8B-B14F-4D97-AF65-F5344CB8AC3E}">
        <p14:creationId xmlns:p14="http://schemas.microsoft.com/office/powerpoint/2010/main" val="14935908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Routines</a:t>
            </a:r>
            <a:endParaRPr lang="en-CA" dirty="0"/>
          </a:p>
        </p:txBody>
      </p:sp>
      <p:sp>
        <p:nvSpPr>
          <p:cNvPr id="3" name="Content Placeholder 2"/>
          <p:cNvSpPr>
            <a:spLocks noGrp="1"/>
          </p:cNvSpPr>
          <p:nvPr>
            <p:ph idx="1"/>
          </p:nvPr>
        </p:nvSpPr>
        <p:spPr/>
        <p:txBody>
          <a:bodyPr/>
          <a:lstStyle/>
          <a:p>
            <a:r>
              <a:rPr lang="en-CA" dirty="0" smtClean="0"/>
              <a:t>Disruption to routines can cause stress that lead to changes in attitude and behavior</a:t>
            </a:r>
          </a:p>
          <a:p>
            <a:r>
              <a:rPr lang="en-CA" dirty="0" smtClean="0"/>
              <a:t>Break tasks into small steps and define each step</a:t>
            </a:r>
          </a:p>
          <a:p>
            <a:r>
              <a:rPr lang="en-CA" dirty="0" smtClean="0"/>
              <a:t>Allow student to take notes to remember each step</a:t>
            </a:r>
          </a:p>
          <a:p>
            <a:r>
              <a:rPr lang="en-CA" dirty="0" smtClean="0"/>
              <a:t>Give advance warning when change is going to occur</a:t>
            </a:r>
          </a:p>
          <a:p>
            <a:r>
              <a:rPr lang="en-CA" dirty="0" smtClean="0"/>
              <a:t>Teach sequencing</a:t>
            </a:r>
            <a:endParaRPr lang="en-CA" dirty="0"/>
          </a:p>
        </p:txBody>
      </p:sp>
    </p:spTree>
    <p:extLst>
      <p:ext uri="{BB962C8B-B14F-4D97-AF65-F5344CB8AC3E}">
        <p14:creationId xmlns:p14="http://schemas.microsoft.com/office/powerpoint/2010/main" val="34920706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Preventing Problems</a:t>
            </a:r>
            <a:endParaRPr lang="en-CA" dirty="0"/>
          </a:p>
        </p:txBody>
      </p:sp>
      <p:sp>
        <p:nvSpPr>
          <p:cNvPr id="3" name="Content Placeholder 2"/>
          <p:cNvSpPr>
            <a:spLocks noGrp="1"/>
          </p:cNvSpPr>
          <p:nvPr>
            <p:ph idx="1"/>
          </p:nvPr>
        </p:nvSpPr>
        <p:spPr/>
        <p:txBody>
          <a:bodyPr/>
          <a:lstStyle/>
          <a:p>
            <a:r>
              <a:rPr lang="en-CA" dirty="0" smtClean="0"/>
              <a:t>Plan for transitions both within a subject area and between classes</a:t>
            </a:r>
          </a:p>
          <a:p>
            <a:r>
              <a:rPr lang="en-CA" dirty="0" smtClean="0"/>
              <a:t>Teach student how to work through distractions and noise rather than sending him or her out of the classroom</a:t>
            </a:r>
          </a:p>
          <a:p>
            <a:r>
              <a:rPr lang="en-CA" dirty="0" smtClean="0"/>
              <a:t>Pair a preferred activity with a non-preferred activity</a:t>
            </a:r>
            <a:endParaRPr lang="en-CA" dirty="0"/>
          </a:p>
        </p:txBody>
      </p:sp>
    </p:spTree>
    <p:extLst>
      <p:ext uri="{BB962C8B-B14F-4D97-AF65-F5344CB8AC3E}">
        <p14:creationId xmlns:p14="http://schemas.microsoft.com/office/powerpoint/2010/main" val="25075288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Ability to Manage Change</a:t>
            </a:r>
            <a:endParaRPr lang="en-CA" dirty="0"/>
          </a:p>
        </p:txBody>
      </p:sp>
      <p:sp>
        <p:nvSpPr>
          <p:cNvPr id="3" name="Content Placeholder 2"/>
          <p:cNvSpPr>
            <a:spLocks noGrp="1"/>
          </p:cNvSpPr>
          <p:nvPr>
            <p:ph idx="1"/>
          </p:nvPr>
        </p:nvSpPr>
        <p:spPr/>
        <p:txBody>
          <a:bodyPr/>
          <a:lstStyle/>
          <a:p>
            <a:pPr marL="109728" indent="0" algn="ctr">
              <a:buNone/>
            </a:pPr>
            <a:r>
              <a:rPr lang="en-CA" dirty="0" smtClean="0"/>
              <a:t>What are some </a:t>
            </a:r>
            <a:r>
              <a:rPr lang="en-CA" b="1" u="sng" dirty="0" smtClean="0"/>
              <a:t>internal</a:t>
            </a:r>
            <a:r>
              <a:rPr lang="en-CA" dirty="0" smtClean="0"/>
              <a:t> factors that may affect a student’s ability to manage change? Example: perception of the situation, attention/fixation</a:t>
            </a:r>
          </a:p>
          <a:p>
            <a:pPr marL="109728" indent="0" algn="ctr">
              <a:buNone/>
            </a:pPr>
            <a:endParaRPr lang="en-CA" dirty="0"/>
          </a:p>
          <a:p>
            <a:pPr marL="109728" indent="0" algn="ctr">
              <a:buNone/>
            </a:pPr>
            <a:r>
              <a:rPr lang="en-CA" dirty="0" smtClean="0"/>
              <a:t>What else?</a:t>
            </a:r>
            <a:endParaRPr lang="en-CA" dirty="0"/>
          </a:p>
        </p:txBody>
      </p:sp>
    </p:spTree>
    <p:extLst>
      <p:ext uri="{BB962C8B-B14F-4D97-AF65-F5344CB8AC3E}">
        <p14:creationId xmlns:p14="http://schemas.microsoft.com/office/powerpoint/2010/main" val="35246263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Ability to Manage Change</a:t>
            </a:r>
            <a:endParaRPr lang="en-CA" dirty="0"/>
          </a:p>
        </p:txBody>
      </p:sp>
      <p:sp>
        <p:nvSpPr>
          <p:cNvPr id="3" name="Content Placeholder 2"/>
          <p:cNvSpPr>
            <a:spLocks noGrp="1"/>
          </p:cNvSpPr>
          <p:nvPr>
            <p:ph idx="1"/>
          </p:nvPr>
        </p:nvSpPr>
        <p:spPr/>
        <p:txBody>
          <a:bodyPr/>
          <a:lstStyle/>
          <a:p>
            <a:pPr marL="109728" indent="0">
              <a:buNone/>
            </a:pPr>
            <a:r>
              <a:rPr lang="en-CA" b="1" u="sng" dirty="0" smtClean="0"/>
              <a:t>External Factors:</a:t>
            </a:r>
          </a:p>
          <a:p>
            <a:pPr marL="109728" indent="0">
              <a:buNone/>
            </a:pPr>
            <a:endParaRPr lang="en-CA" dirty="0"/>
          </a:p>
          <a:p>
            <a:pPr marL="109728" indent="0">
              <a:buNone/>
            </a:pPr>
            <a:r>
              <a:rPr lang="en-CA" dirty="0" smtClean="0"/>
              <a:t>Think of some external factors that will make it difficult to manage change. </a:t>
            </a:r>
          </a:p>
          <a:p>
            <a:pPr marL="109728" indent="0">
              <a:buNone/>
            </a:pPr>
            <a:endParaRPr lang="en-CA" dirty="0"/>
          </a:p>
          <a:p>
            <a:pPr marL="109728" indent="0">
              <a:buNone/>
            </a:pPr>
            <a:r>
              <a:rPr lang="en-CA" b="1" dirty="0" smtClean="0"/>
              <a:t>Example: environment-noise level/activity level</a:t>
            </a:r>
            <a:endParaRPr lang="en-CA" b="1" dirty="0"/>
          </a:p>
        </p:txBody>
      </p:sp>
    </p:spTree>
    <p:extLst>
      <p:ext uri="{BB962C8B-B14F-4D97-AF65-F5344CB8AC3E}">
        <p14:creationId xmlns:p14="http://schemas.microsoft.com/office/powerpoint/2010/main" val="6204909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Tips for Assignment Modification</a:t>
            </a:r>
            <a:endParaRPr lang="en-CA" dirty="0"/>
          </a:p>
        </p:txBody>
      </p:sp>
      <p:sp>
        <p:nvSpPr>
          <p:cNvPr id="3" name="Content Placeholder 2"/>
          <p:cNvSpPr>
            <a:spLocks noGrp="1"/>
          </p:cNvSpPr>
          <p:nvPr>
            <p:ph idx="1"/>
          </p:nvPr>
        </p:nvSpPr>
        <p:spPr/>
        <p:txBody>
          <a:bodyPr/>
          <a:lstStyle/>
          <a:p>
            <a:r>
              <a:rPr lang="en-CA" dirty="0" smtClean="0"/>
              <a:t>Use plain language and not complex language</a:t>
            </a:r>
          </a:p>
          <a:p>
            <a:pPr marL="109728" indent="0">
              <a:buNone/>
            </a:pPr>
            <a:r>
              <a:rPr lang="en-CA" dirty="0" smtClean="0"/>
              <a:t>Example:</a:t>
            </a:r>
          </a:p>
          <a:p>
            <a:pPr marL="109728" indent="0">
              <a:buNone/>
            </a:pPr>
            <a:endParaRPr lang="en-CA" dirty="0" smtClean="0"/>
          </a:p>
          <a:p>
            <a:pPr marL="109728" indent="0">
              <a:buNone/>
            </a:pPr>
            <a:r>
              <a:rPr lang="en-CA" b="1" dirty="0" smtClean="0"/>
              <a:t>Complex</a:t>
            </a:r>
            <a:r>
              <a:rPr lang="en-CA" dirty="0" smtClean="0"/>
              <a:t>: Following reading time, we can go for recess.</a:t>
            </a:r>
          </a:p>
          <a:p>
            <a:pPr marL="109728" indent="0">
              <a:buNone/>
            </a:pPr>
            <a:endParaRPr lang="en-CA" dirty="0"/>
          </a:p>
          <a:p>
            <a:pPr marL="109728" indent="0">
              <a:buNone/>
            </a:pPr>
            <a:r>
              <a:rPr lang="en-CA" b="1" dirty="0" smtClean="0"/>
              <a:t>Plain</a:t>
            </a:r>
            <a:r>
              <a:rPr lang="en-CA" dirty="0" smtClean="0"/>
              <a:t>: First we read, then recess.</a:t>
            </a:r>
            <a:endParaRPr lang="en-CA" dirty="0"/>
          </a:p>
        </p:txBody>
      </p:sp>
    </p:spTree>
    <p:extLst>
      <p:ext uri="{BB962C8B-B14F-4D97-AF65-F5344CB8AC3E}">
        <p14:creationId xmlns:p14="http://schemas.microsoft.com/office/powerpoint/2010/main" val="21546749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Tips for Assignment Modification</a:t>
            </a:r>
            <a:endParaRPr lang="en-CA" dirty="0"/>
          </a:p>
        </p:txBody>
      </p:sp>
      <p:sp>
        <p:nvSpPr>
          <p:cNvPr id="3" name="Content Placeholder 2"/>
          <p:cNvSpPr>
            <a:spLocks noGrp="1"/>
          </p:cNvSpPr>
          <p:nvPr>
            <p:ph idx="1"/>
          </p:nvPr>
        </p:nvSpPr>
        <p:spPr/>
        <p:txBody>
          <a:bodyPr/>
          <a:lstStyle/>
          <a:p>
            <a:r>
              <a:rPr lang="en-CA" dirty="0" smtClean="0"/>
              <a:t>Use words student is familiar with</a:t>
            </a:r>
          </a:p>
          <a:p>
            <a:r>
              <a:rPr lang="en-CA" dirty="0" smtClean="0"/>
              <a:t>Have student repeat instructions back to you</a:t>
            </a:r>
          </a:p>
          <a:p>
            <a:r>
              <a:rPr lang="en-CA" dirty="0" smtClean="0"/>
              <a:t>Break activities into sequential steps</a:t>
            </a:r>
          </a:p>
          <a:p>
            <a:r>
              <a:rPr lang="en-CA" dirty="0" smtClean="0"/>
              <a:t>Double space paragraphs and use a minimum 12-14 point font size</a:t>
            </a:r>
          </a:p>
          <a:p>
            <a:r>
              <a:rPr lang="en-CA" dirty="0" smtClean="0"/>
              <a:t>Use bullet points to outline pertinent information</a:t>
            </a:r>
          </a:p>
          <a:p>
            <a:r>
              <a:rPr lang="en-CA" dirty="0" smtClean="0"/>
              <a:t>Supplement written words with visual support</a:t>
            </a:r>
            <a:endParaRPr lang="en-CA" dirty="0"/>
          </a:p>
        </p:txBody>
      </p:sp>
    </p:spTree>
    <p:extLst>
      <p:ext uri="{BB962C8B-B14F-4D97-AF65-F5344CB8AC3E}">
        <p14:creationId xmlns:p14="http://schemas.microsoft.com/office/powerpoint/2010/main" val="20553078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Working with your EA</a:t>
            </a:r>
            <a:endParaRPr lang="en-CA" dirty="0"/>
          </a:p>
        </p:txBody>
      </p:sp>
      <p:sp>
        <p:nvSpPr>
          <p:cNvPr id="3" name="Content Placeholder 2"/>
          <p:cNvSpPr>
            <a:spLocks noGrp="1"/>
          </p:cNvSpPr>
          <p:nvPr>
            <p:ph idx="1"/>
          </p:nvPr>
        </p:nvSpPr>
        <p:spPr/>
        <p:txBody>
          <a:bodyPr/>
          <a:lstStyle/>
          <a:p>
            <a:r>
              <a:rPr lang="en-CA" dirty="0" smtClean="0"/>
              <a:t>Extremely important relationship!</a:t>
            </a:r>
          </a:p>
          <a:p>
            <a:r>
              <a:rPr lang="en-CA" dirty="0" smtClean="0"/>
              <a:t>Meet with EA during the first week of school to clarify roles, boundaries, experience, and comfort level</a:t>
            </a:r>
          </a:p>
          <a:p>
            <a:r>
              <a:rPr lang="en-CA" dirty="0" smtClean="0"/>
              <a:t>Share knowledge and experiences with each other</a:t>
            </a:r>
          </a:p>
          <a:p>
            <a:pPr marL="109728" indent="0">
              <a:buNone/>
            </a:pPr>
            <a:endParaRPr lang="en-CA" dirty="0" smtClean="0"/>
          </a:p>
          <a:p>
            <a:pPr marL="109728" indent="0">
              <a:buNone/>
            </a:pPr>
            <a:r>
              <a:rPr lang="en-CA" dirty="0" smtClean="0"/>
              <a:t>(we will cover the role of the EA at a later time)</a:t>
            </a:r>
            <a:endParaRPr lang="en-CA" dirty="0"/>
          </a:p>
        </p:txBody>
      </p:sp>
    </p:spTree>
    <p:extLst>
      <p:ext uri="{BB962C8B-B14F-4D97-AF65-F5344CB8AC3E}">
        <p14:creationId xmlns:p14="http://schemas.microsoft.com/office/powerpoint/2010/main" val="3489313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Williams Syndrome</a:t>
            </a:r>
            <a:endParaRPr lang="en-CA" dirty="0"/>
          </a:p>
        </p:txBody>
      </p:sp>
      <p:sp>
        <p:nvSpPr>
          <p:cNvPr id="3" name="Content Placeholder 2"/>
          <p:cNvSpPr>
            <a:spLocks noGrp="1"/>
          </p:cNvSpPr>
          <p:nvPr>
            <p:ph idx="1"/>
          </p:nvPr>
        </p:nvSpPr>
        <p:spPr/>
        <p:txBody>
          <a:bodyPr/>
          <a:lstStyle/>
          <a:p>
            <a:r>
              <a:rPr lang="en-CA" dirty="0" smtClean="0"/>
              <a:t>Genetic condition present at birth</a:t>
            </a:r>
          </a:p>
          <a:p>
            <a:r>
              <a:rPr lang="en-CA" dirty="0" smtClean="0"/>
              <a:t>Medical problems, cardiovascular disease, developmental delays, learning disabilities</a:t>
            </a:r>
          </a:p>
          <a:p>
            <a:r>
              <a:rPr lang="en-CA" dirty="0" smtClean="0"/>
              <a:t>Good verbal abilities, highly social personalities, affinity for music</a:t>
            </a:r>
          </a:p>
          <a:p>
            <a:r>
              <a:rPr lang="en-CA" dirty="0" smtClean="0"/>
              <a:t>WS affects 1 in 10,000 people-males and females equally</a:t>
            </a:r>
            <a:endParaRPr lang="en-CA" dirty="0"/>
          </a:p>
        </p:txBody>
      </p:sp>
    </p:spTree>
    <p:extLst>
      <p:ext uri="{BB962C8B-B14F-4D97-AF65-F5344CB8AC3E}">
        <p14:creationId xmlns:p14="http://schemas.microsoft.com/office/powerpoint/2010/main" val="13481881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Struggles</a:t>
            </a:r>
            <a:endParaRPr lang="en-CA" dirty="0"/>
          </a:p>
        </p:txBody>
      </p:sp>
      <p:sp>
        <p:nvSpPr>
          <p:cNvPr id="3" name="Content Placeholder 2"/>
          <p:cNvSpPr>
            <a:spLocks noGrp="1"/>
          </p:cNvSpPr>
          <p:nvPr>
            <p:ph idx="1"/>
          </p:nvPr>
        </p:nvSpPr>
        <p:spPr/>
        <p:txBody>
          <a:bodyPr/>
          <a:lstStyle/>
          <a:p>
            <a:r>
              <a:rPr lang="en-CA" dirty="0" smtClean="0"/>
              <a:t>Spatial relations</a:t>
            </a:r>
          </a:p>
          <a:p>
            <a:r>
              <a:rPr lang="en-CA" dirty="0" smtClean="0"/>
              <a:t>Numbers</a:t>
            </a:r>
          </a:p>
          <a:p>
            <a:r>
              <a:rPr lang="en-CA" dirty="0" smtClean="0"/>
              <a:t>Abstract reasoning</a:t>
            </a:r>
          </a:p>
          <a:p>
            <a:r>
              <a:rPr lang="en-CA" dirty="0" smtClean="0"/>
              <a:t>Adults need supportive housing</a:t>
            </a:r>
            <a:endParaRPr lang="en-CA" dirty="0"/>
          </a:p>
        </p:txBody>
      </p:sp>
    </p:spTree>
    <p:extLst>
      <p:ext uri="{BB962C8B-B14F-4D97-AF65-F5344CB8AC3E}">
        <p14:creationId xmlns:p14="http://schemas.microsoft.com/office/powerpoint/2010/main" val="266491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Definition</a:t>
            </a:r>
            <a:endParaRPr lang="en-CA" dirty="0"/>
          </a:p>
        </p:txBody>
      </p:sp>
      <p:sp>
        <p:nvSpPr>
          <p:cNvPr id="3" name="Content Placeholder 2"/>
          <p:cNvSpPr>
            <a:spLocks noGrp="1"/>
          </p:cNvSpPr>
          <p:nvPr>
            <p:ph idx="1"/>
          </p:nvPr>
        </p:nvSpPr>
        <p:spPr/>
        <p:txBody>
          <a:bodyPr/>
          <a:lstStyle/>
          <a:p>
            <a:r>
              <a:rPr lang="en-CA" dirty="0" smtClean="0"/>
              <a:t>Text defines </a:t>
            </a:r>
            <a:r>
              <a:rPr lang="en-CA" b="1" dirty="0" smtClean="0"/>
              <a:t>intellectual disability </a:t>
            </a:r>
            <a:r>
              <a:rPr lang="en-CA" dirty="0" smtClean="0"/>
              <a:t>as:</a:t>
            </a:r>
          </a:p>
          <a:p>
            <a:pPr marL="109728" indent="0">
              <a:buNone/>
            </a:pPr>
            <a:endParaRPr lang="en-CA" dirty="0"/>
          </a:p>
          <a:p>
            <a:pPr marL="109728" indent="0">
              <a:buNone/>
            </a:pPr>
            <a:r>
              <a:rPr lang="en-CA" dirty="0" smtClean="0"/>
              <a:t>“disability characterized by significant limitations both in intellectual functioning and in adaptive behavior, which covers many everyday social and practical skills” (p.220)</a:t>
            </a:r>
          </a:p>
          <a:p>
            <a:pPr marL="109728" indent="0">
              <a:buNone/>
            </a:pPr>
            <a:endParaRPr lang="en-CA" dirty="0"/>
          </a:p>
          <a:p>
            <a:pPr marL="109728" indent="0">
              <a:buNone/>
            </a:pPr>
            <a:endParaRPr lang="en-CA" dirty="0"/>
          </a:p>
        </p:txBody>
      </p:sp>
    </p:spTree>
    <p:extLst>
      <p:ext uri="{BB962C8B-B14F-4D97-AF65-F5344CB8AC3E}">
        <p14:creationId xmlns:p14="http://schemas.microsoft.com/office/powerpoint/2010/main" val="3255680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Common Features</a:t>
            </a:r>
            <a:endParaRPr lang="en-CA" dirty="0"/>
          </a:p>
        </p:txBody>
      </p:sp>
      <p:sp>
        <p:nvSpPr>
          <p:cNvPr id="3" name="Content Placeholder 2"/>
          <p:cNvSpPr>
            <a:spLocks noGrp="1"/>
          </p:cNvSpPr>
          <p:nvPr>
            <p:ph idx="1"/>
          </p:nvPr>
        </p:nvSpPr>
        <p:spPr/>
        <p:txBody>
          <a:bodyPr/>
          <a:lstStyle/>
          <a:p>
            <a:r>
              <a:rPr lang="en-CA" dirty="0" smtClean="0"/>
              <a:t>Facial appearance</a:t>
            </a:r>
          </a:p>
          <a:p>
            <a:r>
              <a:rPr lang="en-CA" dirty="0" smtClean="0"/>
              <a:t>Heart and blood vessel problems</a:t>
            </a:r>
          </a:p>
          <a:p>
            <a:r>
              <a:rPr lang="en-CA" dirty="0" err="1" smtClean="0"/>
              <a:t>Hypercalcemia</a:t>
            </a:r>
            <a:endParaRPr lang="en-CA" dirty="0" smtClean="0"/>
          </a:p>
          <a:p>
            <a:r>
              <a:rPr lang="en-CA" dirty="0" smtClean="0"/>
              <a:t>Lower birth weight</a:t>
            </a:r>
          </a:p>
          <a:p>
            <a:r>
              <a:rPr lang="en-CA" dirty="0" smtClean="0"/>
              <a:t>Low muscle tone</a:t>
            </a:r>
          </a:p>
          <a:p>
            <a:r>
              <a:rPr lang="en-CA" dirty="0" smtClean="0"/>
              <a:t>Irritability during infancy</a:t>
            </a:r>
          </a:p>
          <a:p>
            <a:r>
              <a:rPr lang="en-CA" dirty="0" smtClean="0"/>
              <a:t>Dental abnormalities</a:t>
            </a:r>
          </a:p>
          <a:p>
            <a:r>
              <a:rPr lang="en-CA" dirty="0" smtClean="0"/>
              <a:t>Kidney abnormalities</a:t>
            </a:r>
          </a:p>
          <a:p>
            <a:r>
              <a:rPr lang="en-CA" dirty="0" smtClean="0"/>
              <a:t>Endearing personality</a:t>
            </a:r>
          </a:p>
          <a:p>
            <a:endParaRPr lang="en-CA" dirty="0" smtClean="0"/>
          </a:p>
          <a:p>
            <a:endParaRPr lang="en-CA" dirty="0" smtClean="0"/>
          </a:p>
          <a:p>
            <a:endParaRPr lang="en-CA" dirty="0" smtClean="0"/>
          </a:p>
          <a:p>
            <a:endParaRPr lang="en-CA" dirty="0"/>
          </a:p>
        </p:txBody>
      </p:sp>
    </p:spTree>
    <p:extLst>
      <p:ext uri="{BB962C8B-B14F-4D97-AF65-F5344CB8AC3E}">
        <p14:creationId xmlns:p14="http://schemas.microsoft.com/office/powerpoint/2010/main" val="4872286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Developmental </a:t>
            </a:r>
            <a:endParaRPr lang="en-CA" dirty="0"/>
          </a:p>
        </p:txBody>
      </p:sp>
      <p:sp>
        <p:nvSpPr>
          <p:cNvPr id="3" name="Content Placeholder 2"/>
          <p:cNvSpPr>
            <a:spLocks noGrp="1"/>
          </p:cNvSpPr>
          <p:nvPr>
            <p:ph idx="1"/>
          </p:nvPr>
        </p:nvSpPr>
        <p:spPr/>
        <p:txBody>
          <a:bodyPr/>
          <a:lstStyle/>
          <a:p>
            <a:r>
              <a:rPr lang="en-CA" dirty="0" smtClean="0"/>
              <a:t>Mild to severe learning disabilities</a:t>
            </a:r>
          </a:p>
          <a:p>
            <a:r>
              <a:rPr lang="en-CA" dirty="0" smtClean="0"/>
              <a:t>Slow to meet developmental milestones</a:t>
            </a:r>
          </a:p>
          <a:p>
            <a:r>
              <a:rPr lang="en-CA" dirty="0" smtClean="0"/>
              <a:t>Distractibility</a:t>
            </a:r>
          </a:p>
          <a:p>
            <a:r>
              <a:rPr lang="en-CA" dirty="0" smtClean="0"/>
              <a:t>Significant weakness in fine motor and spatial relations</a:t>
            </a:r>
          </a:p>
          <a:p>
            <a:r>
              <a:rPr lang="en-CA" dirty="0" smtClean="0"/>
              <a:t>Good speech, long term memory, social skills</a:t>
            </a:r>
            <a:endParaRPr lang="en-CA" dirty="0"/>
          </a:p>
        </p:txBody>
      </p:sp>
    </p:spTree>
    <p:extLst>
      <p:ext uri="{BB962C8B-B14F-4D97-AF65-F5344CB8AC3E}">
        <p14:creationId xmlns:p14="http://schemas.microsoft.com/office/powerpoint/2010/main" val="39780209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Watch video</a:t>
            </a:r>
            <a:endParaRPr lang="en-CA" dirty="0"/>
          </a:p>
        </p:txBody>
      </p:sp>
      <p:sp>
        <p:nvSpPr>
          <p:cNvPr id="3" name="Content Placeholder 2"/>
          <p:cNvSpPr>
            <a:spLocks noGrp="1"/>
          </p:cNvSpPr>
          <p:nvPr>
            <p:ph idx="1"/>
          </p:nvPr>
        </p:nvSpPr>
        <p:spPr/>
        <p:txBody>
          <a:bodyPr/>
          <a:lstStyle/>
          <a:p>
            <a:pPr marL="109728" indent="0">
              <a:buNone/>
            </a:pPr>
            <a:r>
              <a:rPr lang="en-CA" dirty="0"/>
              <a:t>https://williams-syndrome.org/what-is-williams-syndrome</a:t>
            </a:r>
          </a:p>
          <a:p>
            <a:pPr marL="109728" indent="0">
              <a:buNone/>
            </a:pPr>
            <a:endParaRPr lang="en-CA" dirty="0"/>
          </a:p>
        </p:txBody>
      </p:sp>
    </p:spTree>
    <p:extLst>
      <p:ext uri="{BB962C8B-B14F-4D97-AF65-F5344CB8AC3E}">
        <p14:creationId xmlns:p14="http://schemas.microsoft.com/office/powerpoint/2010/main" val="19439691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Fragile X Syndrome</a:t>
            </a:r>
            <a:endParaRPr lang="en-CA" dirty="0"/>
          </a:p>
        </p:txBody>
      </p:sp>
      <p:sp>
        <p:nvSpPr>
          <p:cNvPr id="3" name="Content Placeholder 2"/>
          <p:cNvSpPr>
            <a:spLocks noGrp="1"/>
          </p:cNvSpPr>
          <p:nvPr>
            <p:ph idx="1"/>
          </p:nvPr>
        </p:nvSpPr>
        <p:spPr/>
        <p:txBody>
          <a:bodyPr/>
          <a:lstStyle/>
          <a:p>
            <a:r>
              <a:rPr lang="en-CA" dirty="0" smtClean="0"/>
              <a:t>Genetic condition causes intellectual disability, behavioral and learning challenges</a:t>
            </a:r>
          </a:p>
          <a:p>
            <a:r>
              <a:rPr lang="en-CA" dirty="0" smtClean="0"/>
              <a:t>Affects males more frequently and with greater severity</a:t>
            </a:r>
          </a:p>
          <a:p>
            <a:pPr marL="109728" indent="0">
              <a:buNone/>
            </a:pPr>
            <a:endParaRPr lang="en-CA" dirty="0" smtClean="0"/>
          </a:p>
          <a:p>
            <a:endParaRPr lang="en-CA" dirty="0"/>
          </a:p>
        </p:txBody>
      </p:sp>
    </p:spTree>
    <p:extLst>
      <p:ext uri="{BB962C8B-B14F-4D97-AF65-F5344CB8AC3E}">
        <p14:creationId xmlns:p14="http://schemas.microsoft.com/office/powerpoint/2010/main" val="17157031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Features of Fragile X</a:t>
            </a:r>
            <a:endParaRPr lang="en-CA" dirty="0"/>
          </a:p>
        </p:txBody>
      </p:sp>
      <p:sp>
        <p:nvSpPr>
          <p:cNvPr id="3" name="Content Placeholder 2"/>
          <p:cNvSpPr>
            <a:spLocks noGrp="1"/>
          </p:cNvSpPr>
          <p:nvPr>
            <p:ph idx="1"/>
          </p:nvPr>
        </p:nvSpPr>
        <p:spPr/>
        <p:txBody>
          <a:bodyPr/>
          <a:lstStyle/>
          <a:p>
            <a:r>
              <a:rPr lang="en-CA" dirty="0" smtClean="0"/>
              <a:t>Large ears, long face, hyper-flexible joints, flat feet</a:t>
            </a:r>
          </a:p>
          <a:p>
            <a:r>
              <a:rPr lang="en-CA" dirty="0" smtClean="0"/>
              <a:t>ADD, ADHD, autism and autistic behaviors, social anxiety, hand-biting and/or flapping</a:t>
            </a:r>
          </a:p>
          <a:p>
            <a:r>
              <a:rPr lang="en-CA" dirty="0" smtClean="0"/>
              <a:t>Poor eye contact, sensory disorders, increased risk for aggression</a:t>
            </a:r>
            <a:endParaRPr lang="en-CA" dirty="0"/>
          </a:p>
        </p:txBody>
      </p:sp>
    </p:spTree>
    <p:extLst>
      <p:ext uri="{BB962C8B-B14F-4D97-AF65-F5344CB8AC3E}">
        <p14:creationId xmlns:p14="http://schemas.microsoft.com/office/powerpoint/2010/main" val="8704267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Article Questions</a:t>
            </a:r>
            <a:endParaRPr lang="en-CA" dirty="0"/>
          </a:p>
        </p:txBody>
      </p:sp>
      <p:sp>
        <p:nvSpPr>
          <p:cNvPr id="3" name="Content Placeholder 2"/>
          <p:cNvSpPr>
            <a:spLocks noGrp="1"/>
          </p:cNvSpPr>
          <p:nvPr>
            <p:ph idx="1"/>
          </p:nvPr>
        </p:nvSpPr>
        <p:spPr/>
        <p:txBody>
          <a:bodyPr/>
          <a:lstStyle/>
          <a:p>
            <a:r>
              <a:rPr lang="en-CA" dirty="0" smtClean="0"/>
              <a:t>With your group, answer the article questions.</a:t>
            </a:r>
          </a:p>
          <a:p>
            <a:r>
              <a:rPr lang="en-CA" dirty="0" smtClean="0"/>
              <a:t>Be prepared to share with the class</a:t>
            </a:r>
            <a:r>
              <a:rPr lang="en-CA" dirty="0" smtClean="0">
                <a:sym typeface="Wingdings" pitchFamily="2" charset="2"/>
              </a:rPr>
              <a:t></a:t>
            </a:r>
            <a:endParaRPr lang="en-CA" dirty="0"/>
          </a:p>
        </p:txBody>
      </p:sp>
    </p:spTree>
    <p:extLst>
      <p:ext uri="{BB962C8B-B14F-4D97-AF65-F5344CB8AC3E}">
        <p14:creationId xmlns:p14="http://schemas.microsoft.com/office/powerpoint/2010/main" val="35534151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Intellectual Functioning</a:t>
            </a:r>
            <a:endParaRPr lang="en-CA" dirty="0"/>
          </a:p>
        </p:txBody>
      </p:sp>
      <p:sp>
        <p:nvSpPr>
          <p:cNvPr id="3" name="Content Placeholder 2"/>
          <p:cNvSpPr>
            <a:spLocks noGrp="1"/>
          </p:cNvSpPr>
          <p:nvPr>
            <p:ph idx="1"/>
          </p:nvPr>
        </p:nvSpPr>
        <p:spPr/>
        <p:txBody>
          <a:bodyPr>
            <a:normAutofit/>
          </a:bodyPr>
          <a:lstStyle/>
          <a:p>
            <a:r>
              <a:rPr lang="en-CA" sz="3200" dirty="0" smtClean="0"/>
              <a:t>Called intelligence-general mental capacity such as learning, reasoning, problem-solving</a:t>
            </a:r>
          </a:p>
          <a:p>
            <a:r>
              <a:rPr lang="en-CA" sz="3200" dirty="0" smtClean="0"/>
              <a:t>IQ test-one way to measure intelligence</a:t>
            </a:r>
          </a:p>
          <a:p>
            <a:r>
              <a:rPr lang="en-CA" sz="3200" dirty="0" smtClean="0"/>
              <a:t>IQ score less than 75 generally indicates limitation in intellectual functioning</a:t>
            </a:r>
            <a:endParaRPr lang="en-CA" sz="3200" dirty="0"/>
          </a:p>
        </p:txBody>
      </p:sp>
    </p:spTree>
    <p:extLst>
      <p:ext uri="{BB962C8B-B14F-4D97-AF65-F5344CB8AC3E}">
        <p14:creationId xmlns:p14="http://schemas.microsoft.com/office/powerpoint/2010/main" val="1439428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Standardized Tests</a:t>
            </a:r>
            <a:endParaRPr lang="en-CA" dirty="0"/>
          </a:p>
        </p:txBody>
      </p:sp>
      <p:sp>
        <p:nvSpPr>
          <p:cNvPr id="3" name="Content Placeholder 2"/>
          <p:cNvSpPr>
            <a:spLocks noGrp="1"/>
          </p:cNvSpPr>
          <p:nvPr>
            <p:ph idx="1"/>
          </p:nvPr>
        </p:nvSpPr>
        <p:spPr/>
        <p:txBody>
          <a:bodyPr/>
          <a:lstStyle/>
          <a:p>
            <a:r>
              <a:rPr lang="en-CA" dirty="0" smtClean="0"/>
              <a:t>Can measure adaptive behavior</a:t>
            </a:r>
          </a:p>
          <a:p>
            <a:endParaRPr lang="en-CA" dirty="0"/>
          </a:p>
          <a:p>
            <a:r>
              <a:rPr lang="en-CA" dirty="0" smtClean="0"/>
              <a:t>Conceptual skills, social skills, practical skills</a:t>
            </a:r>
          </a:p>
          <a:p>
            <a:endParaRPr lang="en-CA" dirty="0"/>
          </a:p>
          <a:p>
            <a:r>
              <a:rPr lang="en-CA" dirty="0" smtClean="0"/>
              <a:t>Take several factors into account in defining and assessing intellectual disability</a:t>
            </a:r>
          </a:p>
          <a:p>
            <a:endParaRPr lang="en-CA" dirty="0"/>
          </a:p>
          <a:p>
            <a:endParaRPr lang="en-CA" dirty="0"/>
          </a:p>
        </p:txBody>
      </p:sp>
    </p:spTree>
    <p:extLst>
      <p:ext uri="{BB962C8B-B14F-4D97-AF65-F5344CB8AC3E}">
        <p14:creationId xmlns:p14="http://schemas.microsoft.com/office/powerpoint/2010/main" val="20633698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DSM V Classification</a:t>
            </a:r>
            <a:endParaRPr lang="en-CA" dirty="0"/>
          </a:p>
        </p:txBody>
      </p:sp>
      <p:sp>
        <p:nvSpPr>
          <p:cNvPr id="3" name="Content Placeholder 2"/>
          <p:cNvSpPr>
            <a:spLocks noGrp="1"/>
          </p:cNvSpPr>
          <p:nvPr>
            <p:ph idx="1"/>
          </p:nvPr>
        </p:nvSpPr>
        <p:spPr/>
        <p:txBody>
          <a:bodyPr/>
          <a:lstStyle/>
          <a:p>
            <a:r>
              <a:rPr lang="en-CA" dirty="0" smtClean="0"/>
              <a:t>Hand out fact sheet</a:t>
            </a:r>
          </a:p>
          <a:p>
            <a:endParaRPr lang="en-CA" dirty="0"/>
          </a:p>
          <a:p>
            <a:r>
              <a:rPr lang="en-CA" dirty="0" smtClean="0"/>
              <a:t>What are the differences between previous manuals and the DSM V in terms of diagnostic criteria for ID?</a:t>
            </a:r>
            <a:endParaRPr lang="en-CA" dirty="0"/>
          </a:p>
        </p:txBody>
      </p:sp>
    </p:spTree>
    <p:extLst>
      <p:ext uri="{BB962C8B-B14F-4D97-AF65-F5344CB8AC3E}">
        <p14:creationId xmlns:p14="http://schemas.microsoft.com/office/powerpoint/2010/main" val="3313334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Down Syndrome</a:t>
            </a:r>
            <a:endParaRPr lang="en-CA" dirty="0"/>
          </a:p>
        </p:txBody>
      </p:sp>
      <p:sp>
        <p:nvSpPr>
          <p:cNvPr id="3" name="Content Placeholder 2"/>
          <p:cNvSpPr>
            <a:spLocks noGrp="1"/>
          </p:cNvSpPr>
          <p:nvPr>
            <p:ph idx="1"/>
          </p:nvPr>
        </p:nvSpPr>
        <p:spPr>
          <a:xfrm>
            <a:off x="457200" y="2249424"/>
            <a:ext cx="4186808" cy="819536"/>
          </a:xfrm>
        </p:spPr>
        <p:txBody>
          <a:bodyPr/>
          <a:lstStyle/>
          <a:p>
            <a:r>
              <a:rPr lang="en-CA" dirty="0">
                <a:hlinkClick r:id="rId3"/>
              </a:rPr>
              <a:t>http://www.cdss.ca</a:t>
            </a:r>
            <a:r>
              <a:rPr lang="en-CA" dirty="0" smtClean="0">
                <a:hlinkClick r:id="rId3"/>
              </a:rPr>
              <a:t>/</a:t>
            </a:r>
            <a:endParaRPr lang="en-CA" dirty="0" smtClean="0"/>
          </a:p>
          <a:p>
            <a:endParaRPr lang="en-CA" dirty="0" smtClean="0"/>
          </a:p>
          <a:p>
            <a:endParaRPr lang="en-CA" dirty="0"/>
          </a:p>
          <a:p>
            <a:endParaRPr lang="en-CA" dirty="0"/>
          </a:p>
        </p:txBody>
      </p:sp>
    </p:spTree>
    <p:extLst>
      <p:ext uri="{BB962C8B-B14F-4D97-AF65-F5344CB8AC3E}">
        <p14:creationId xmlns:p14="http://schemas.microsoft.com/office/powerpoint/2010/main" val="3552860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dirty="0" smtClean="0"/>
              <a:t>What is Down Syndrome?</a:t>
            </a:r>
            <a:endParaRPr lang="en-CA" dirty="0"/>
          </a:p>
        </p:txBody>
      </p:sp>
      <p:sp>
        <p:nvSpPr>
          <p:cNvPr id="3" name="Content Placeholder 2"/>
          <p:cNvSpPr>
            <a:spLocks noGrp="1"/>
          </p:cNvSpPr>
          <p:nvPr>
            <p:ph idx="1"/>
          </p:nvPr>
        </p:nvSpPr>
        <p:spPr/>
        <p:txBody>
          <a:bodyPr>
            <a:normAutofit/>
          </a:bodyPr>
          <a:lstStyle/>
          <a:p>
            <a:r>
              <a:rPr lang="en-CA" dirty="0" smtClean="0"/>
              <a:t>Genetic condition caused by an extra chromosome</a:t>
            </a:r>
          </a:p>
          <a:p>
            <a:r>
              <a:rPr lang="en-CA" dirty="0" smtClean="0"/>
              <a:t>Occurs 1/700-900 live births (approx.)</a:t>
            </a:r>
          </a:p>
          <a:p>
            <a:r>
              <a:rPr lang="en-CA" dirty="0" smtClean="0"/>
              <a:t>Results in health problems, developmental delays, and learning disabilities</a:t>
            </a:r>
            <a:endParaRPr lang="en-CA" dirty="0"/>
          </a:p>
        </p:txBody>
      </p:sp>
    </p:spTree>
    <p:extLst>
      <p:ext uri="{BB962C8B-B14F-4D97-AF65-F5344CB8AC3E}">
        <p14:creationId xmlns:p14="http://schemas.microsoft.com/office/powerpoint/2010/main" val="42376674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Urban">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Urban</Template>
  <TotalTime>956</TotalTime>
  <Words>7249</Words>
  <Application>Microsoft Office PowerPoint</Application>
  <PresentationFormat>On-screen Show (4:3)</PresentationFormat>
  <Paragraphs>513</Paragraphs>
  <Slides>45</Slides>
  <Notes>40</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Urban</vt:lpstr>
      <vt:lpstr>Intellectual Disabilities</vt:lpstr>
      <vt:lpstr>What are intellectual disabilities?</vt:lpstr>
      <vt:lpstr>Intellectual Disabilities</vt:lpstr>
      <vt:lpstr>Definition</vt:lpstr>
      <vt:lpstr>Intellectual Functioning</vt:lpstr>
      <vt:lpstr>Standardized Tests</vt:lpstr>
      <vt:lpstr>DSM V Classification</vt:lpstr>
      <vt:lpstr>Down Syndrome</vt:lpstr>
      <vt:lpstr>What is Down Syndrome?</vt:lpstr>
      <vt:lpstr>Characteristics of Down Syndrome</vt:lpstr>
      <vt:lpstr>PowerPoint Presentation</vt:lpstr>
      <vt:lpstr>PowerPoint Presentation</vt:lpstr>
      <vt:lpstr>Cognitive Characteristics</vt:lpstr>
      <vt:lpstr>Cognitive Characteristics</vt:lpstr>
      <vt:lpstr>Cognitive Characteristics</vt:lpstr>
      <vt:lpstr>Videos</vt:lpstr>
      <vt:lpstr>Social Development</vt:lpstr>
      <vt:lpstr>Temperament &amp; Personality</vt:lpstr>
      <vt:lpstr>Language to Use</vt:lpstr>
      <vt:lpstr>Professionals Involved in the School</vt:lpstr>
      <vt:lpstr>Inclusion Benefits</vt:lpstr>
      <vt:lpstr>Adaptations to Promote Inclusion</vt:lpstr>
      <vt:lpstr>Factors That Influence Student Success</vt:lpstr>
      <vt:lpstr>Success Continued….</vt:lpstr>
      <vt:lpstr>Success Continued…</vt:lpstr>
      <vt:lpstr>Success Continued…</vt:lpstr>
      <vt:lpstr>Tips for Communicating</vt:lpstr>
      <vt:lpstr>Tips for Communicating</vt:lpstr>
      <vt:lpstr>Tips for Communicating</vt:lpstr>
      <vt:lpstr>Teaching Concepts</vt:lpstr>
      <vt:lpstr>Routines</vt:lpstr>
      <vt:lpstr>Preventing Problems</vt:lpstr>
      <vt:lpstr>Ability to Manage Change</vt:lpstr>
      <vt:lpstr>Ability to Manage Change</vt:lpstr>
      <vt:lpstr>Tips for Assignment Modification</vt:lpstr>
      <vt:lpstr>Tips for Assignment Modification</vt:lpstr>
      <vt:lpstr>Working with your EA</vt:lpstr>
      <vt:lpstr>Williams Syndrome</vt:lpstr>
      <vt:lpstr>Struggles</vt:lpstr>
      <vt:lpstr>Common Features</vt:lpstr>
      <vt:lpstr>Developmental </vt:lpstr>
      <vt:lpstr>Watch video</vt:lpstr>
      <vt:lpstr>Fragile X Syndrome</vt:lpstr>
      <vt:lpstr>Features of Fragile X</vt:lpstr>
      <vt:lpstr>Article Questions</vt:lpstr>
    </vt:vector>
  </TitlesOfParts>
  <Company>Hewlett-Packard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Intellectual Disabilities</dc:title>
  <dc:creator>Jody Konarski</dc:creator>
  <cp:lastModifiedBy>SCOL Student</cp:lastModifiedBy>
  <cp:revision>36</cp:revision>
  <cp:lastPrinted>2015-01-26T21:54:18Z</cp:lastPrinted>
  <dcterms:created xsi:type="dcterms:W3CDTF">2014-11-09T14:40:54Z</dcterms:created>
  <dcterms:modified xsi:type="dcterms:W3CDTF">2015-01-26T21:54:43Z</dcterms:modified>
</cp:coreProperties>
</file>